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51"/>
  </p:notesMasterIdLst>
  <p:handoutMasterIdLst>
    <p:handoutMasterId r:id="rId52"/>
  </p:handoutMasterIdLst>
  <p:sldIdLst>
    <p:sldId id="257" r:id="rId2"/>
    <p:sldId id="488" r:id="rId3"/>
    <p:sldId id="260" r:id="rId4"/>
    <p:sldId id="261" r:id="rId5"/>
    <p:sldId id="327" r:id="rId6"/>
    <p:sldId id="263" r:id="rId7"/>
    <p:sldId id="264" r:id="rId8"/>
    <p:sldId id="265" r:id="rId9"/>
    <p:sldId id="266" r:id="rId10"/>
    <p:sldId id="328" r:id="rId11"/>
    <p:sldId id="268" r:id="rId12"/>
    <p:sldId id="269" r:id="rId13"/>
    <p:sldId id="270" r:id="rId14"/>
    <p:sldId id="271"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329" r:id="rId37"/>
    <p:sldId id="330" r:id="rId38"/>
    <p:sldId id="331" r:id="rId39"/>
    <p:sldId id="332" r:id="rId40"/>
    <p:sldId id="333" r:id="rId41"/>
    <p:sldId id="334" r:id="rId42"/>
    <p:sldId id="295" r:id="rId43"/>
    <p:sldId id="802" r:id="rId44"/>
    <p:sldId id="803" r:id="rId45"/>
    <p:sldId id="804" r:id="rId46"/>
    <p:sldId id="805" r:id="rId47"/>
    <p:sldId id="806" r:id="rId48"/>
    <p:sldId id="807" r:id="rId49"/>
    <p:sldId id="808" r:id="rId50"/>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p15:clr>
            <a:srgbClr val="A4A3A4"/>
          </p15:clr>
        </p15:guide>
      </p15:sldGuideLst>
    </p:ext>
    <p:ext uri="{2D200454-40CA-4A62-9FC3-DE9A4176ACB9}">
      <p15:notesGuideLst xmlns:p15="http://schemas.microsoft.com/office/powerpoint/2012/main">
        <p15:guide id="1" orient="horz" pos="3025"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4673" autoAdjust="0"/>
  </p:normalViewPr>
  <p:slideViewPr>
    <p:cSldViewPr snapToGrid="0" showGuides="1">
      <p:cViewPr varScale="1">
        <p:scale>
          <a:sx n="104" d="100"/>
          <a:sy n="104" d="100"/>
        </p:scale>
        <p:origin x="792" y="72"/>
      </p:cViewPr>
      <p:guideLst>
        <p:guide orient="horz" pos="2184"/>
        <p:guide pos="3840"/>
      </p:guideLst>
    </p:cSldViewPr>
  </p:slideViewPr>
  <p:notesTextViewPr>
    <p:cViewPr>
      <p:scale>
        <a:sx n="1" d="1"/>
        <a:sy n="1" d="1"/>
      </p:scale>
      <p:origin x="0" y="0"/>
    </p:cViewPr>
  </p:notesTextViewPr>
  <p:notesViewPr>
    <p:cSldViewPr snapToGrid="0" showGuides="1">
      <p:cViewPr varScale="1">
        <p:scale>
          <a:sx n="77" d="100"/>
          <a:sy n="77" d="100"/>
        </p:scale>
        <p:origin x="3876" y="114"/>
      </p:cViewPr>
      <p:guideLst>
        <p:guide orient="horz" pos="3025"/>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70D891-D07C-47B1-96A8-A8E59D314510}"/>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1669874-DEC5-46CA-BC8A-16D455FDB7D9}"/>
              </a:ext>
            </a:extLst>
          </p:cNvPr>
          <p:cNvSpPr>
            <a:spLocks noGrp="1"/>
          </p:cNvSpPr>
          <p:nvPr>
            <p:ph type="dt" sz="quarter" idx="1"/>
          </p:nvPr>
        </p:nvSpPr>
        <p:spPr>
          <a:xfrm>
            <a:off x="3679912" y="240506"/>
            <a:ext cx="3170238" cy="481013"/>
          </a:xfrm>
          <a:prstGeom prst="rect">
            <a:avLst/>
          </a:prstGeom>
        </p:spPr>
        <p:txBody>
          <a:bodyPr vert="horz" lIns="91440" tIns="45720" rIns="91440" bIns="45720" rtlCol="0"/>
          <a:lstStyle>
            <a:lvl1pPr algn="r">
              <a:defRPr sz="1200"/>
            </a:lvl1pPr>
          </a:lstStyle>
          <a:p>
            <a:r>
              <a:rPr lang="en-US" dirty="0"/>
              <a:t>06/07/2018</a:t>
            </a:r>
          </a:p>
        </p:txBody>
      </p:sp>
      <p:sp>
        <p:nvSpPr>
          <p:cNvPr id="4" name="Footer Placeholder 3">
            <a:extLst>
              <a:ext uri="{FF2B5EF4-FFF2-40B4-BE49-F238E27FC236}">
                <a16:creationId xmlns:a16="http://schemas.microsoft.com/office/drawing/2014/main" id="{9159CF85-2B75-4CCB-BA6B-531D023D8EF7}"/>
              </a:ext>
            </a:extLst>
          </p:cNvPr>
          <p:cNvSpPr>
            <a:spLocks noGrp="1"/>
          </p:cNvSpPr>
          <p:nvPr>
            <p:ph type="ftr" sz="quarter" idx="2"/>
          </p:nvPr>
        </p:nvSpPr>
        <p:spPr>
          <a:xfrm>
            <a:off x="0" y="9120189"/>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5190E9C-75CE-4A16-AC83-4ADF72B6362F}"/>
              </a:ext>
            </a:extLst>
          </p:cNvPr>
          <p:cNvSpPr>
            <a:spLocks noGrp="1"/>
          </p:cNvSpPr>
          <p:nvPr>
            <p:ph type="sldNum" sz="quarter" idx="3"/>
          </p:nvPr>
        </p:nvSpPr>
        <p:spPr>
          <a:xfrm>
            <a:off x="3792646" y="8879683"/>
            <a:ext cx="3170238" cy="481012"/>
          </a:xfrm>
          <a:prstGeom prst="rect">
            <a:avLst/>
          </a:prstGeom>
        </p:spPr>
        <p:txBody>
          <a:bodyPr vert="horz" lIns="91440" tIns="45720" rIns="91440" bIns="45720" rtlCol="0" anchor="b"/>
          <a:lstStyle>
            <a:lvl1pPr algn="r">
              <a:defRPr sz="1200"/>
            </a:lvl1pPr>
          </a:lstStyle>
          <a:p>
            <a:fld id="{A9C90DE8-7253-4B4A-8B09-34732751BC98}" type="slidenum">
              <a:rPr lang="en-US" smtClean="0"/>
              <a:t>‹#›</a:t>
            </a:fld>
            <a:endParaRPr lang="en-US"/>
          </a:p>
        </p:txBody>
      </p:sp>
    </p:spTree>
    <p:extLst>
      <p:ext uri="{BB962C8B-B14F-4D97-AF65-F5344CB8AC3E}">
        <p14:creationId xmlns:p14="http://schemas.microsoft.com/office/powerpoint/2010/main" val="241055956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170583" cy="482027"/>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idx="1"/>
          </p:nvPr>
        </p:nvSpPr>
        <p:spPr>
          <a:xfrm>
            <a:off x="4142962" y="2"/>
            <a:ext cx="3170583" cy="482027"/>
          </a:xfrm>
          <a:prstGeom prst="rect">
            <a:avLst/>
          </a:prstGeom>
        </p:spPr>
        <p:txBody>
          <a:bodyPr vert="horz" lIns="94851" tIns="47425" rIns="94851" bIns="47425" rtlCol="0"/>
          <a:lstStyle>
            <a:lvl1pPr algn="r">
              <a:defRPr sz="1200"/>
            </a:lvl1pPr>
          </a:lstStyle>
          <a:p>
            <a:r>
              <a:rPr lang="en-US"/>
              <a:t>06/07/2018</a:t>
            </a:r>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4851" tIns="47425" rIns="94851" bIns="47425" rtlCol="0" anchor="ctr"/>
          <a:lstStyle/>
          <a:p>
            <a:endParaRPr lang="en-US"/>
          </a:p>
        </p:txBody>
      </p:sp>
      <p:sp>
        <p:nvSpPr>
          <p:cNvPr id="5" name="Notes Placeholder 4"/>
          <p:cNvSpPr>
            <a:spLocks noGrp="1"/>
          </p:cNvSpPr>
          <p:nvPr>
            <p:ph type="body" sz="quarter" idx="3"/>
          </p:nvPr>
        </p:nvSpPr>
        <p:spPr>
          <a:xfrm>
            <a:off x="732184" y="4620249"/>
            <a:ext cx="5850835" cy="3780801"/>
          </a:xfrm>
          <a:prstGeom prst="rect">
            <a:avLst/>
          </a:prstGeom>
        </p:spPr>
        <p:txBody>
          <a:bodyPr vert="horz" lIns="94851" tIns="47425" rIns="94851" bIns="474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175"/>
            <a:ext cx="3170583" cy="482027"/>
          </a:xfrm>
          <a:prstGeom prst="rect">
            <a:avLst/>
          </a:prstGeom>
        </p:spPr>
        <p:txBody>
          <a:bodyPr vert="horz" lIns="94851" tIns="47425" rIns="94851" bIns="47425" rtlCol="0" anchor="b"/>
          <a:lstStyle>
            <a:lvl1pPr algn="l">
              <a:defRPr sz="1200"/>
            </a:lvl1pPr>
          </a:lstStyle>
          <a:p>
            <a:endParaRPr lang="en-US"/>
          </a:p>
        </p:txBody>
      </p:sp>
      <p:sp>
        <p:nvSpPr>
          <p:cNvPr id="7" name="Slide Number Placeholder 6"/>
          <p:cNvSpPr>
            <a:spLocks noGrp="1"/>
          </p:cNvSpPr>
          <p:nvPr>
            <p:ph type="sldNum" sz="quarter" idx="5"/>
          </p:nvPr>
        </p:nvSpPr>
        <p:spPr>
          <a:xfrm>
            <a:off x="4142962" y="9119175"/>
            <a:ext cx="3170583" cy="482027"/>
          </a:xfrm>
          <a:prstGeom prst="rect">
            <a:avLst/>
          </a:prstGeom>
        </p:spPr>
        <p:txBody>
          <a:bodyPr vert="horz" lIns="94851" tIns="47425" rIns="94851" bIns="47425" rtlCol="0" anchor="b"/>
          <a:lstStyle>
            <a:lvl1pPr algn="r">
              <a:defRPr sz="1200"/>
            </a:lvl1pPr>
          </a:lstStyle>
          <a:p>
            <a:fld id="{BC266FC6-1512-44D9-85C8-21FF0CDBA41B}" type="slidenum">
              <a:rPr lang="en-US" smtClean="0"/>
              <a:t>‹#›</a:t>
            </a:fld>
            <a:endParaRPr lang="en-US"/>
          </a:p>
        </p:txBody>
      </p:sp>
    </p:spTree>
    <p:extLst>
      <p:ext uri="{BB962C8B-B14F-4D97-AF65-F5344CB8AC3E}">
        <p14:creationId xmlns:p14="http://schemas.microsoft.com/office/powerpoint/2010/main" val="296323376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1</a:t>
            </a:fld>
            <a:endParaRPr lang="en-US" dirty="0"/>
          </a:p>
        </p:txBody>
      </p:sp>
      <p:sp>
        <p:nvSpPr>
          <p:cNvPr id="5" name="Date Placeholder 4">
            <a:extLst>
              <a:ext uri="{FF2B5EF4-FFF2-40B4-BE49-F238E27FC236}">
                <a16:creationId xmlns:a16="http://schemas.microsoft.com/office/drawing/2014/main" id="{2517ACF5-8A01-4740-894E-BE725F4F6D62}"/>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178435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376595" indent="-263616" defTabSz="941488">
              <a:spcBef>
                <a:spcPts val="1442"/>
              </a:spcBef>
              <a:buClr>
                <a:schemeClr val="accent1"/>
              </a:buClr>
              <a:buSzPct val="68000"/>
              <a:defRPr/>
            </a:pPr>
            <a:r>
              <a:rPr lang="en-US" u="sng" dirty="0">
                <a:latin typeface="Arial" pitchFamily="34" charset="0"/>
                <a:cs typeface="Arial" pitchFamily="34" charset="0"/>
              </a:rPr>
              <a:t>MENTAL</a:t>
            </a:r>
          </a:p>
          <a:p>
            <a:pPr marL="376595" indent="-263616" defTabSz="941488">
              <a:spcBef>
                <a:spcPts val="1442"/>
              </a:spcBef>
              <a:buClr>
                <a:schemeClr val="accent1"/>
              </a:buClr>
              <a:buSzPct val="68000"/>
              <a:buFont typeface="Wingdings 3"/>
              <a:buChar char=""/>
              <a:defRPr/>
            </a:pPr>
            <a:r>
              <a:rPr lang="en-US" dirty="0">
                <a:latin typeface="Arial" pitchFamily="34" charset="0"/>
                <a:cs typeface="Arial" pitchFamily="34" charset="0"/>
              </a:rPr>
              <a:t>Decreased concentration</a:t>
            </a:r>
          </a:p>
          <a:p>
            <a:pPr marL="376595" indent="-263616" defTabSz="941488">
              <a:spcBef>
                <a:spcPts val="1442"/>
              </a:spcBef>
              <a:buClr>
                <a:schemeClr val="accent1"/>
              </a:buClr>
              <a:buSzPct val="68000"/>
              <a:buFont typeface="Wingdings 3"/>
              <a:buChar char=""/>
              <a:defRPr/>
            </a:pPr>
            <a:r>
              <a:rPr lang="en-US" dirty="0">
                <a:latin typeface="Arial" pitchFamily="34" charset="0"/>
                <a:cs typeface="Arial" pitchFamily="34" charset="0"/>
              </a:rPr>
              <a:t>Decreased memory</a:t>
            </a:r>
          </a:p>
          <a:p>
            <a:pPr marL="376595" indent="-263616" defTabSz="941488">
              <a:spcBef>
                <a:spcPts val="1442"/>
              </a:spcBef>
              <a:buClr>
                <a:schemeClr val="accent1"/>
              </a:buClr>
              <a:buSzPct val="68000"/>
              <a:buFont typeface="Wingdings 3"/>
              <a:buChar char=""/>
              <a:defRPr/>
            </a:pPr>
            <a:r>
              <a:rPr lang="en-US" dirty="0">
                <a:latin typeface="Arial" pitchFamily="34" charset="0"/>
                <a:cs typeface="Arial" pitchFamily="34" charset="0"/>
              </a:rPr>
              <a:t>Indecisiveness</a:t>
            </a:r>
          </a:p>
          <a:p>
            <a:pPr marL="376595" indent="-263616" defTabSz="941488">
              <a:spcBef>
                <a:spcPts val="1442"/>
              </a:spcBef>
              <a:buClr>
                <a:schemeClr val="accent1"/>
              </a:buClr>
              <a:buSzPct val="68000"/>
              <a:buFont typeface="Wingdings 3"/>
              <a:buChar char=""/>
              <a:defRPr/>
            </a:pPr>
            <a:r>
              <a:rPr lang="en-US" dirty="0">
                <a:latin typeface="Arial" pitchFamily="34" charset="0"/>
                <a:cs typeface="Arial" pitchFamily="34" charset="0"/>
              </a:rPr>
              <a:t>Mind racing or going blank</a:t>
            </a:r>
          </a:p>
          <a:p>
            <a:pPr marL="376595" indent="-263616" defTabSz="941488">
              <a:spcBef>
                <a:spcPts val="1442"/>
              </a:spcBef>
              <a:buClr>
                <a:schemeClr val="accent1"/>
              </a:buClr>
              <a:buSzPct val="68000"/>
              <a:buFont typeface="Wingdings 3"/>
              <a:buChar char=""/>
              <a:defRPr/>
            </a:pPr>
            <a:r>
              <a:rPr lang="en-US" dirty="0">
                <a:latin typeface="Arial" pitchFamily="34" charset="0"/>
                <a:cs typeface="Arial" pitchFamily="34" charset="0"/>
              </a:rPr>
              <a:t>Confusion</a:t>
            </a:r>
          </a:p>
          <a:p>
            <a:pPr defTabSz="941488">
              <a:buFont typeface="Arial" charset="0"/>
              <a:buChar char="•"/>
              <a:defRPr/>
            </a:pPr>
            <a:endParaRPr lang="en-US" dirty="0"/>
          </a:p>
          <a:p>
            <a:pPr>
              <a:spcBef>
                <a:spcPts val="1442"/>
              </a:spcBef>
            </a:pPr>
            <a:r>
              <a:rPr lang="en-US" u="sng" dirty="0"/>
              <a:t>PHYSICAL</a:t>
            </a:r>
          </a:p>
          <a:p>
            <a:pPr>
              <a:spcBef>
                <a:spcPts val="1442"/>
              </a:spcBef>
            </a:pPr>
            <a:r>
              <a:rPr lang="en-US" dirty="0"/>
              <a:t>Fatigue</a:t>
            </a:r>
          </a:p>
          <a:p>
            <a:pPr>
              <a:spcBef>
                <a:spcPts val="1442"/>
              </a:spcBef>
            </a:pPr>
            <a:r>
              <a:rPr lang="en-US" dirty="0"/>
              <a:t>Disturbed sleep </a:t>
            </a:r>
          </a:p>
          <a:p>
            <a:pPr>
              <a:spcBef>
                <a:spcPts val="1442"/>
              </a:spcBef>
            </a:pPr>
            <a:r>
              <a:rPr lang="en-US" dirty="0"/>
              <a:t>Headaches</a:t>
            </a:r>
          </a:p>
          <a:p>
            <a:pPr>
              <a:spcBef>
                <a:spcPts val="1442"/>
              </a:spcBef>
            </a:pPr>
            <a:r>
              <a:rPr lang="en-US" dirty="0"/>
              <a:t>Muscle aches/stiffness</a:t>
            </a:r>
          </a:p>
          <a:p>
            <a:pPr>
              <a:spcBef>
                <a:spcPts val="1442"/>
              </a:spcBef>
            </a:pPr>
            <a:r>
              <a:rPr lang="en-US" dirty="0"/>
              <a:t>Heart palpitations or chest pain</a:t>
            </a:r>
          </a:p>
          <a:p>
            <a:pPr>
              <a:spcBef>
                <a:spcPts val="1442"/>
              </a:spcBef>
            </a:pPr>
            <a:r>
              <a:rPr lang="en-US" dirty="0"/>
              <a:t>Frequent colds</a:t>
            </a:r>
          </a:p>
          <a:p>
            <a:pPr>
              <a:spcBef>
                <a:spcPts val="1442"/>
              </a:spcBef>
            </a:pPr>
            <a:r>
              <a:rPr lang="en-US" dirty="0"/>
              <a:t>Cold extremities or flushing</a:t>
            </a:r>
          </a:p>
          <a:p>
            <a:pPr>
              <a:buFont typeface="Arial" charset="0"/>
              <a:buChar char="•"/>
            </a:pPr>
            <a:endParaRPr lang="en-US" dirty="0"/>
          </a:p>
          <a:p>
            <a:pPr marL="376595" indent="-263616" defTabSz="941488">
              <a:spcBef>
                <a:spcPts val="1442"/>
              </a:spcBef>
              <a:buClr>
                <a:schemeClr val="accent1"/>
              </a:buClr>
              <a:buSzPct val="68000"/>
              <a:defRPr/>
            </a:pPr>
            <a:r>
              <a:rPr lang="en-US" u="sng" dirty="0">
                <a:latin typeface="Arial" pitchFamily="34" charset="0"/>
                <a:cs typeface="Arial" pitchFamily="34" charset="0"/>
              </a:rPr>
              <a:t>EMOTIONAL</a:t>
            </a:r>
          </a:p>
          <a:p>
            <a:pPr marL="376595" indent="-263616" defTabSz="941488">
              <a:spcBef>
                <a:spcPts val="1442"/>
              </a:spcBef>
              <a:buClr>
                <a:schemeClr val="accent1"/>
              </a:buClr>
              <a:buSzPct val="68000"/>
              <a:buFont typeface="Wingdings 3"/>
              <a:buChar char=""/>
              <a:defRPr/>
            </a:pPr>
            <a:r>
              <a:rPr lang="en-US" dirty="0">
                <a:latin typeface="Arial" pitchFamily="34" charset="0"/>
                <a:cs typeface="Arial" pitchFamily="34" charset="0"/>
              </a:rPr>
              <a:t>Anxiety/nervousness</a:t>
            </a:r>
          </a:p>
          <a:p>
            <a:pPr marL="376595" indent="-263616" defTabSz="941488">
              <a:spcBef>
                <a:spcPts val="1442"/>
              </a:spcBef>
              <a:buClr>
                <a:schemeClr val="accent1"/>
              </a:buClr>
              <a:buSzPct val="68000"/>
              <a:buFont typeface="Wingdings 3"/>
              <a:buChar char=""/>
              <a:defRPr/>
            </a:pPr>
            <a:r>
              <a:rPr lang="en-US" dirty="0">
                <a:latin typeface="Arial" pitchFamily="34" charset="0"/>
                <a:cs typeface="Arial" pitchFamily="34" charset="0"/>
              </a:rPr>
              <a:t>Depression</a:t>
            </a:r>
          </a:p>
          <a:p>
            <a:pPr marL="376595" indent="-263616" defTabSz="941488">
              <a:spcBef>
                <a:spcPts val="1442"/>
              </a:spcBef>
              <a:buClr>
                <a:schemeClr val="accent1"/>
              </a:buClr>
              <a:buSzPct val="68000"/>
              <a:buFont typeface="Wingdings 3"/>
              <a:buChar char=""/>
              <a:defRPr/>
            </a:pPr>
            <a:r>
              <a:rPr lang="en-US" dirty="0">
                <a:latin typeface="Arial" pitchFamily="34" charset="0"/>
                <a:cs typeface="Arial" pitchFamily="34" charset="0"/>
              </a:rPr>
              <a:t>Anger or frustration</a:t>
            </a:r>
          </a:p>
          <a:p>
            <a:pPr marL="376595" indent="-263616" defTabSz="941488">
              <a:spcBef>
                <a:spcPts val="1442"/>
              </a:spcBef>
              <a:buClr>
                <a:schemeClr val="accent1"/>
              </a:buClr>
              <a:buSzPct val="68000"/>
              <a:buFont typeface="Wingdings 3"/>
              <a:buChar char=""/>
              <a:defRPr/>
            </a:pPr>
            <a:r>
              <a:rPr lang="en-US" dirty="0">
                <a:latin typeface="Arial" pitchFamily="34" charset="0"/>
                <a:cs typeface="Arial" pitchFamily="34" charset="0"/>
              </a:rPr>
              <a:t>Worry or fear</a:t>
            </a:r>
          </a:p>
          <a:p>
            <a:pPr marL="376595" indent="-263616" defTabSz="941488">
              <a:spcBef>
                <a:spcPts val="1442"/>
              </a:spcBef>
              <a:buClr>
                <a:schemeClr val="accent1"/>
              </a:buClr>
              <a:buSzPct val="68000"/>
              <a:buFont typeface="Wingdings 3"/>
              <a:buChar char=""/>
              <a:defRPr/>
            </a:pPr>
            <a:r>
              <a:rPr lang="en-US" dirty="0">
                <a:latin typeface="Arial" pitchFamily="34" charset="0"/>
                <a:cs typeface="Arial" pitchFamily="34" charset="0"/>
              </a:rPr>
              <a:t>Irritability or impatience</a:t>
            </a:r>
          </a:p>
          <a:p>
            <a:pPr marL="376595" indent="-263616" defTabSz="941488">
              <a:spcBef>
                <a:spcPts val="1442"/>
              </a:spcBef>
              <a:buClr>
                <a:schemeClr val="accent1"/>
              </a:buClr>
              <a:buSzPct val="68000"/>
              <a:buFont typeface="Wingdings 3"/>
              <a:buChar char=""/>
              <a:defRPr/>
            </a:pPr>
            <a:r>
              <a:rPr lang="en-US" dirty="0">
                <a:latin typeface="Arial" pitchFamily="34" charset="0"/>
                <a:cs typeface="Arial" pitchFamily="34" charset="0"/>
              </a:rPr>
              <a:t>Short-temperedness </a:t>
            </a:r>
          </a:p>
          <a:p>
            <a:pPr marL="376595" indent="-263616">
              <a:spcBef>
                <a:spcPts val="1442"/>
              </a:spcBef>
              <a:buClr>
                <a:schemeClr val="accent1"/>
              </a:buClr>
              <a:buSzPct val="68000"/>
              <a:buFont typeface="Wingdings 3"/>
              <a:buChar char=""/>
              <a:defRPr/>
            </a:pPr>
            <a:r>
              <a:rPr lang="en-US" dirty="0">
                <a:latin typeface="Arial" pitchFamily="34" charset="0"/>
                <a:cs typeface="Arial" pitchFamily="34" charset="0"/>
              </a:rPr>
              <a:t>Loss of joy or humor</a:t>
            </a:r>
          </a:p>
          <a:p>
            <a:pPr marL="376595" indent="-263616">
              <a:spcBef>
                <a:spcPts val="1442"/>
              </a:spcBef>
              <a:buClr>
                <a:schemeClr val="accent1"/>
              </a:buClr>
              <a:buSzPct val="68000"/>
              <a:buFont typeface="Wingdings 3"/>
              <a:buChar char=""/>
              <a:defRPr/>
            </a:pPr>
            <a:endParaRPr lang="en-US" dirty="0">
              <a:latin typeface="Arial" pitchFamily="34" charset="0"/>
              <a:cs typeface="Arial" pitchFamily="34" charset="0"/>
            </a:endParaRPr>
          </a:p>
          <a:p>
            <a:pPr>
              <a:spcBef>
                <a:spcPts val="1442"/>
              </a:spcBef>
            </a:pPr>
            <a:r>
              <a:rPr lang="en-US" u="sng" dirty="0"/>
              <a:t>BEHAVIORAL</a:t>
            </a:r>
          </a:p>
          <a:p>
            <a:pPr>
              <a:spcBef>
                <a:spcPts val="1442"/>
              </a:spcBef>
            </a:pPr>
            <a:r>
              <a:rPr lang="en-US" dirty="0"/>
              <a:t>Fidgeting or pacing</a:t>
            </a:r>
          </a:p>
          <a:p>
            <a:pPr>
              <a:spcBef>
                <a:spcPts val="1442"/>
              </a:spcBef>
            </a:pPr>
            <a:r>
              <a:rPr lang="en-US" dirty="0"/>
              <a:t>Nervous habits (biting nails…..)</a:t>
            </a:r>
          </a:p>
          <a:p>
            <a:pPr>
              <a:spcBef>
                <a:spcPts val="1442"/>
              </a:spcBef>
            </a:pPr>
            <a:r>
              <a:rPr lang="en-US" dirty="0"/>
              <a:t>Increased eating, drinking or smoking</a:t>
            </a:r>
          </a:p>
          <a:p>
            <a:pPr>
              <a:spcBef>
                <a:spcPts val="1442"/>
              </a:spcBef>
            </a:pPr>
            <a:r>
              <a:rPr lang="en-US" dirty="0"/>
              <a:t>Crying, yelling, swearing or blaming</a:t>
            </a:r>
          </a:p>
          <a:p>
            <a:pPr>
              <a:spcBef>
                <a:spcPts val="1442"/>
              </a:spcBef>
            </a:pPr>
            <a:r>
              <a:rPr lang="en-US" dirty="0"/>
              <a:t>Hitting or throwing things</a:t>
            </a:r>
          </a:p>
          <a:p>
            <a:pPr marL="376595" indent="-263616">
              <a:spcBef>
                <a:spcPts val="1442"/>
              </a:spcBef>
              <a:buClr>
                <a:schemeClr val="accent1"/>
              </a:buClr>
              <a:buSzPct val="68000"/>
              <a:buFont typeface="Wingdings 3"/>
              <a:buChar char=""/>
              <a:defRPr/>
            </a:pPr>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12</a:t>
            </a:fld>
            <a:endParaRPr lang="en-US" dirty="0"/>
          </a:p>
        </p:txBody>
      </p:sp>
      <p:sp>
        <p:nvSpPr>
          <p:cNvPr id="5" name="Date Placeholder 4">
            <a:extLst>
              <a:ext uri="{FF2B5EF4-FFF2-40B4-BE49-F238E27FC236}">
                <a16:creationId xmlns:a16="http://schemas.microsoft.com/office/drawing/2014/main" id="{1A3786DB-41A3-4D0B-BD1C-BDFFD80AB38B}"/>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3496094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1488">
              <a:buFont typeface="Arial" charset="0"/>
              <a:buChar char="•"/>
              <a:defRPr/>
            </a:pPr>
            <a:endParaRPr lang="en-US" dirty="0"/>
          </a:p>
          <a:p>
            <a:pPr>
              <a:buFont typeface="Arial" charset="0"/>
              <a:buChar char="•"/>
            </a:pPr>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13</a:t>
            </a:fld>
            <a:endParaRPr lang="en-US" dirty="0"/>
          </a:p>
        </p:txBody>
      </p:sp>
      <p:sp>
        <p:nvSpPr>
          <p:cNvPr id="5" name="Date Placeholder 4">
            <a:extLst>
              <a:ext uri="{FF2B5EF4-FFF2-40B4-BE49-F238E27FC236}">
                <a16:creationId xmlns:a16="http://schemas.microsoft.com/office/drawing/2014/main" id="{EBE9D6A8-AECA-4986-8CE2-C4B84E9836C4}"/>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1904547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1488">
              <a:buFont typeface="Arial" charset="0"/>
              <a:buChar char="•"/>
              <a:defRPr/>
            </a:pPr>
            <a:endParaRPr lang="en-US" dirty="0"/>
          </a:p>
          <a:p>
            <a:pPr>
              <a:buFont typeface="Arial" charset="0"/>
              <a:buChar char="•"/>
            </a:pPr>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14</a:t>
            </a:fld>
            <a:endParaRPr lang="en-US" dirty="0"/>
          </a:p>
        </p:txBody>
      </p:sp>
      <p:sp>
        <p:nvSpPr>
          <p:cNvPr id="5" name="Date Placeholder 4">
            <a:extLst>
              <a:ext uri="{FF2B5EF4-FFF2-40B4-BE49-F238E27FC236}">
                <a16:creationId xmlns:a16="http://schemas.microsoft.com/office/drawing/2014/main" id="{6D7CF583-5E79-4BC3-B616-8853802A8F79}"/>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1963426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1488">
              <a:buFont typeface="Arial" charset="0"/>
              <a:buChar char="•"/>
              <a:defRPr/>
            </a:pPr>
            <a:endParaRPr lang="en-US" dirty="0"/>
          </a:p>
          <a:p>
            <a:pPr>
              <a:buFont typeface="Arial" charset="0"/>
              <a:buChar char="•"/>
            </a:pPr>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16</a:t>
            </a:fld>
            <a:endParaRPr lang="en-US" dirty="0"/>
          </a:p>
        </p:txBody>
      </p:sp>
      <p:sp>
        <p:nvSpPr>
          <p:cNvPr id="5" name="Date Placeholder 4">
            <a:extLst>
              <a:ext uri="{FF2B5EF4-FFF2-40B4-BE49-F238E27FC236}">
                <a16:creationId xmlns:a16="http://schemas.microsoft.com/office/drawing/2014/main" id="{68729636-46CE-42D7-AA00-4278DACB0F2C}"/>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1094717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1488">
              <a:buFont typeface="Arial" charset="0"/>
              <a:buChar char="•"/>
              <a:defRPr/>
            </a:pPr>
            <a:endParaRPr lang="en-US" dirty="0"/>
          </a:p>
          <a:p>
            <a:pPr>
              <a:buFont typeface="Arial" charset="0"/>
              <a:buChar char="•"/>
            </a:pPr>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17</a:t>
            </a:fld>
            <a:endParaRPr lang="en-US" dirty="0"/>
          </a:p>
        </p:txBody>
      </p:sp>
      <p:sp>
        <p:nvSpPr>
          <p:cNvPr id="5" name="Date Placeholder 4">
            <a:extLst>
              <a:ext uri="{FF2B5EF4-FFF2-40B4-BE49-F238E27FC236}">
                <a16:creationId xmlns:a16="http://schemas.microsoft.com/office/drawing/2014/main" id="{5F8D0A99-6790-41FF-B909-941B95517132}"/>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3308704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1488">
              <a:buFont typeface="Arial" charset="0"/>
              <a:buChar char="•"/>
              <a:defRPr/>
            </a:pPr>
            <a:endParaRPr lang="en-US" dirty="0"/>
          </a:p>
          <a:p>
            <a:pPr>
              <a:buFont typeface="Arial" charset="0"/>
              <a:buChar char="•"/>
            </a:pPr>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18</a:t>
            </a:fld>
            <a:endParaRPr lang="en-US" dirty="0"/>
          </a:p>
        </p:txBody>
      </p:sp>
      <p:sp>
        <p:nvSpPr>
          <p:cNvPr id="5" name="Date Placeholder 4">
            <a:extLst>
              <a:ext uri="{FF2B5EF4-FFF2-40B4-BE49-F238E27FC236}">
                <a16:creationId xmlns:a16="http://schemas.microsoft.com/office/drawing/2014/main" id="{D3779B8F-5B06-4E17-BB25-1AAF3E85C3A0}"/>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2821362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1488">
              <a:buFont typeface="Arial" charset="0"/>
              <a:buChar char="•"/>
              <a:defRPr/>
            </a:pPr>
            <a:endParaRPr lang="en-US" dirty="0"/>
          </a:p>
          <a:p>
            <a:pPr>
              <a:buFont typeface="Arial" charset="0"/>
              <a:buChar char="•"/>
            </a:pPr>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19</a:t>
            </a:fld>
            <a:endParaRPr lang="en-US" dirty="0"/>
          </a:p>
        </p:txBody>
      </p:sp>
      <p:sp>
        <p:nvSpPr>
          <p:cNvPr id="5" name="Date Placeholder 4">
            <a:extLst>
              <a:ext uri="{FF2B5EF4-FFF2-40B4-BE49-F238E27FC236}">
                <a16:creationId xmlns:a16="http://schemas.microsoft.com/office/drawing/2014/main" id="{C98B3339-7AEA-4327-922B-AC3030FF445B}"/>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3390393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1488">
              <a:buFont typeface="Arial" charset="0"/>
              <a:buChar char="•"/>
              <a:defRPr/>
            </a:pPr>
            <a:endParaRPr lang="en-US" dirty="0"/>
          </a:p>
          <a:p>
            <a:pPr>
              <a:buFont typeface="Arial" charset="0"/>
              <a:buChar char="•"/>
            </a:pPr>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20</a:t>
            </a:fld>
            <a:endParaRPr lang="en-US" dirty="0"/>
          </a:p>
        </p:txBody>
      </p:sp>
      <p:sp>
        <p:nvSpPr>
          <p:cNvPr id="5" name="Date Placeholder 4">
            <a:extLst>
              <a:ext uri="{FF2B5EF4-FFF2-40B4-BE49-F238E27FC236}">
                <a16:creationId xmlns:a16="http://schemas.microsoft.com/office/drawing/2014/main" id="{DB046B7F-9F71-43EA-AD01-71FDDF6303B7}"/>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3193678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1488">
              <a:buFont typeface="Arial" charset="0"/>
              <a:buChar char="•"/>
              <a:defRPr/>
            </a:pPr>
            <a:endParaRPr lang="en-US" dirty="0"/>
          </a:p>
          <a:p>
            <a:pPr>
              <a:buFont typeface="Arial" charset="0"/>
              <a:buChar char="•"/>
            </a:pPr>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21</a:t>
            </a:fld>
            <a:endParaRPr lang="en-US" dirty="0"/>
          </a:p>
        </p:txBody>
      </p:sp>
      <p:sp>
        <p:nvSpPr>
          <p:cNvPr id="5" name="Date Placeholder 4">
            <a:extLst>
              <a:ext uri="{FF2B5EF4-FFF2-40B4-BE49-F238E27FC236}">
                <a16:creationId xmlns:a16="http://schemas.microsoft.com/office/drawing/2014/main" id="{06EEAF4C-BCA3-4F16-AE4E-6F31A4F43570}"/>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19275018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1488">
              <a:buFont typeface="Arial" charset="0"/>
              <a:buChar char="•"/>
              <a:defRPr/>
            </a:pPr>
            <a:endParaRPr lang="en-US" dirty="0"/>
          </a:p>
          <a:p>
            <a:pPr>
              <a:buFont typeface="Arial" charset="0"/>
              <a:buChar char="•"/>
            </a:pPr>
            <a:r>
              <a:rPr lang="en-US" dirty="0"/>
              <a:t> Communication</a:t>
            </a:r>
            <a:r>
              <a:rPr lang="en-US" baseline="0" dirty="0"/>
              <a:t> – the bottom line was that the employee communicated with the supervisor that he could make the deadline, but that a few other projects would need to be moved around. The key is communication and that was successfully completed AFTER the employee de-stressed. </a:t>
            </a:r>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22</a:t>
            </a:fld>
            <a:endParaRPr lang="en-US" dirty="0"/>
          </a:p>
        </p:txBody>
      </p:sp>
      <p:sp>
        <p:nvSpPr>
          <p:cNvPr id="5" name="Date Placeholder 4">
            <a:extLst>
              <a:ext uri="{FF2B5EF4-FFF2-40B4-BE49-F238E27FC236}">
                <a16:creationId xmlns:a16="http://schemas.microsoft.com/office/drawing/2014/main" id="{DD92D83D-9E0E-46B5-9921-5C6995B74D9F}"/>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970401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600" b="1" dirty="0"/>
              <a:t>IMPORTANT PLEASE READ</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20D3BB8-547D-4006-8E2D-D0CAD8090072}"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95575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latin typeface="Arial" pitchFamily="34" charset="0"/>
              <a:cs typeface="Arial" pitchFamily="34" charset="0"/>
            </a:endParaRPr>
          </a:p>
          <a:p>
            <a:endParaRPr lang="en-US" baseline="0" dirty="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FD5C4093-0EDF-4F54-872D-2A9223560792}" type="slidenum">
              <a:rPr lang="en-US" smtClean="0"/>
              <a:pPr/>
              <a:t>23</a:t>
            </a:fld>
            <a:endParaRPr lang="en-US" dirty="0"/>
          </a:p>
        </p:txBody>
      </p:sp>
      <p:sp>
        <p:nvSpPr>
          <p:cNvPr id="5" name="Date Placeholder 4">
            <a:extLst>
              <a:ext uri="{FF2B5EF4-FFF2-40B4-BE49-F238E27FC236}">
                <a16:creationId xmlns:a16="http://schemas.microsoft.com/office/drawing/2014/main" id="{6AB0E945-91FD-4883-B890-FB3D51494A31}"/>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2696643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1488">
              <a:buFont typeface="Arial" charset="0"/>
              <a:buChar char="•"/>
              <a:defRPr/>
            </a:pPr>
            <a:endParaRPr lang="en-US" dirty="0"/>
          </a:p>
          <a:p>
            <a:pPr>
              <a:buFont typeface="Arial" charset="0"/>
              <a:buChar char="•"/>
            </a:pPr>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24</a:t>
            </a:fld>
            <a:endParaRPr lang="en-US" dirty="0"/>
          </a:p>
        </p:txBody>
      </p:sp>
      <p:sp>
        <p:nvSpPr>
          <p:cNvPr id="5" name="Date Placeholder 4">
            <a:extLst>
              <a:ext uri="{FF2B5EF4-FFF2-40B4-BE49-F238E27FC236}">
                <a16:creationId xmlns:a16="http://schemas.microsoft.com/office/drawing/2014/main" id="{C58B56CA-27EA-4747-B3C5-2A65938B8BF8}"/>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3356242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1488">
              <a:buFont typeface="Arial" charset="0"/>
              <a:buChar char="•"/>
              <a:defRPr/>
            </a:pPr>
            <a:endParaRPr lang="en-US" dirty="0"/>
          </a:p>
          <a:p>
            <a:pPr>
              <a:buFont typeface="Arial" charset="0"/>
              <a:buChar char="•"/>
            </a:pPr>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25</a:t>
            </a:fld>
            <a:endParaRPr lang="en-US" dirty="0"/>
          </a:p>
        </p:txBody>
      </p:sp>
      <p:sp>
        <p:nvSpPr>
          <p:cNvPr id="5" name="Date Placeholder 4">
            <a:extLst>
              <a:ext uri="{FF2B5EF4-FFF2-40B4-BE49-F238E27FC236}">
                <a16:creationId xmlns:a16="http://schemas.microsoft.com/office/drawing/2014/main" id="{A790CDDF-515D-4D21-BC3D-A3B603FA6C70}"/>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1719689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1488">
              <a:buFont typeface="Arial" charset="0"/>
              <a:buChar char="•"/>
              <a:defRPr/>
            </a:pPr>
            <a:endParaRPr lang="en-US" dirty="0"/>
          </a:p>
          <a:p>
            <a:pPr>
              <a:buFont typeface="Arial" charset="0"/>
              <a:buChar char="•"/>
            </a:pPr>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26</a:t>
            </a:fld>
            <a:endParaRPr lang="en-US" dirty="0"/>
          </a:p>
        </p:txBody>
      </p:sp>
      <p:sp>
        <p:nvSpPr>
          <p:cNvPr id="5" name="Date Placeholder 4">
            <a:extLst>
              <a:ext uri="{FF2B5EF4-FFF2-40B4-BE49-F238E27FC236}">
                <a16:creationId xmlns:a16="http://schemas.microsoft.com/office/drawing/2014/main" id="{0BC5ED5B-1234-4884-9F32-C7379D9642DA}"/>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27518255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1488">
              <a:buFont typeface="Arial" charset="0"/>
              <a:buChar char="•"/>
              <a:defRPr/>
            </a:pPr>
            <a:endParaRPr lang="en-US" dirty="0"/>
          </a:p>
          <a:p>
            <a:pPr>
              <a:buFont typeface="Arial" charset="0"/>
              <a:buChar char="•"/>
            </a:pPr>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27</a:t>
            </a:fld>
            <a:endParaRPr lang="en-US" dirty="0"/>
          </a:p>
        </p:txBody>
      </p:sp>
      <p:sp>
        <p:nvSpPr>
          <p:cNvPr id="5" name="Date Placeholder 4">
            <a:extLst>
              <a:ext uri="{FF2B5EF4-FFF2-40B4-BE49-F238E27FC236}">
                <a16:creationId xmlns:a16="http://schemas.microsoft.com/office/drawing/2014/main" id="{76C6772D-9A22-4AC2-BCE9-699D6A660D10}"/>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854699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29</a:t>
            </a:fld>
            <a:endParaRPr lang="en-US" dirty="0"/>
          </a:p>
        </p:txBody>
      </p:sp>
      <p:sp>
        <p:nvSpPr>
          <p:cNvPr id="5" name="Date Placeholder 4">
            <a:extLst>
              <a:ext uri="{FF2B5EF4-FFF2-40B4-BE49-F238E27FC236}">
                <a16:creationId xmlns:a16="http://schemas.microsoft.com/office/drawing/2014/main" id="{66776B73-376D-42B8-A6D1-84EFA374C04D}"/>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2252877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30</a:t>
            </a:fld>
            <a:endParaRPr lang="en-US" dirty="0"/>
          </a:p>
        </p:txBody>
      </p:sp>
      <p:sp>
        <p:nvSpPr>
          <p:cNvPr id="5" name="Date Placeholder 4">
            <a:extLst>
              <a:ext uri="{FF2B5EF4-FFF2-40B4-BE49-F238E27FC236}">
                <a16:creationId xmlns:a16="http://schemas.microsoft.com/office/drawing/2014/main" id="{659FF09A-9BD1-41B7-81CB-D5506F5D6A51}"/>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4211720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31</a:t>
            </a:fld>
            <a:endParaRPr lang="en-US" dirty="0"/>
          </a:p>
        </p:txBody>
      </p:sp>
      <p:sp>
        <p:nvSpPr>
          <p:cNvPr id="5" name="Date Placeholder 4">
            <a:extLst>
              <a:ext uri="{FF2B5EF4-FFF2-40B4-BE49-F238E27FC236}">
                <a16:creationId xmlns:a16="http://schemas.microsoft.com/office/drawing/2014/main" id="{50D8D731-3A73-41AC-A0A6-009A603D5986}"/>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26917846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32</a:t>
            </a:fld>
            <a:endParaRPr lang="en-US" dirty="0"/>
          </a:p>
        </p:txBody>
      </p:sp>
      <p:sp>
        <p:nvSpPr>
          <p:cNvPr id="5" name="Date Placeholder 4">
            <a:extLst>
              <a:ext uri="{FF2B5EF4-FFF2-40B4-BE49-F238E27FC236}">
                <a16:creationId xmlns:a16="http://schemas.microsoft.com/office/drawing/2014/main" id="{1516A7C4-1BF3-4C8D-95BA-DA36B4F70BCA}"/>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2772080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33</a:t>
            </a:fld>
            <a:endParaRPr lang="en-US" dirty="0"/>
          </a:p>
        </p:txBody>
      </p:sp>
      <p:sp>
        <p:nvSpPr>
          <p:cNvPr id="5" name="Date Placeholder 4">
            <a:extLst>
              <a:ext uri="{FF2B5EF4-FFF2-40B4-BE49-F238E27FC236}">
                <a16:creationId xmlns:a16="http://schemas.microsoft.com/office/drawing/2014/main" id="{0119E7A1-7CF2-4041-8510-7643A569D124}"/>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1050304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3</a:t>
            </a:fld>
            <a:endParaRPr lang="en-US" dirty="0"/>
          </a:p>
        </p:txBody>
      </p:sp>
      <p:sp>
        <p:nvSpPr>
          <p:cNvPr id="5" name="Date Placeholder 4">
            <a:extLst>
              <a:ext uri="{FF2B5EF4-FFF2-40B4-BE49-F238E27FC236}">
                <a16:creationId xmlns:a16="http://schemas.microsoft.com/office/drawing/2014/main" id="{A51E4AC4-67AB-4885-B14E-C77249DAEAEB}"/>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4455387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34</a:t>
            </a:fld>
            <a:endParaRPr lang="en-US" dirty="0"/>
          </a:p>
        </p:txBody>
      </p:sp>
      <p:sp>
        <p:nvSpPr>
          <p:cNvPr id="5" name="Date Placeholder 4">
            <a:extLst>
              <a:ext uri="{FF2B5EF4-FFF2-40B4-BE49-F238E27FC236}">
                <a16:creationId xmlns:a16="http://schemas.microsoft.com/office/drawing/2014/main" id="{CF2D762C-D028-4E37-9E74-EF0D06731752}"/>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3920082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35</a:t>
            </a:fld>
            <a:endParaRPr lang="en-US" dirty="0"/>
          </a:p>
        </p:txBody>
      </p:sp>
      <p:sp>
        <p:nvSpPr>
          <p:cNvPr id="5" name="Date Placeholder 4">
            <a:extLst>
              <a:ext uri="{FF2B5EF4-FFF2-40B4-BE49-F238E27FC236}">
                <a16:creationId xmlns:a16="http://schemas.microsoft.com/office/drawing/2014/main" id="{90D3B2E9-7559-4B3B-B471-FCF2C3B0FE81}"/>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27119962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6/14/2018</a:t>
            </a:r>
          </a:p>
        </p:txBody>
      </p:sp>
      <p:sp>
        <p:nvSpPr>
          <p:cNvPr id="5" name="Slide Number Placeholder 4"/>
          <p:cNvSpPr>
            <a:spLocks noGrp="1"/>
          </p:cNvSpPr>
          <p:nvPr>
            <p:ph type="sldNum" sz="quarter" idx="11"/>
          </p:nvPr>
        </p:nvSpPr>
        <p:spPr/>
        <p:txBody>
          <a:bodyPr/>
          <a:lstStyle/>
          <a:p>
            <a:fld id="{BC266FC6-1512-44D9-85C8-21FF0CDBA41B}" type="slidenum">
              <a:rPr lang="en-US" smtClean="0"/>
              <a:t>36</a:t>
            </a:fld>
            <a:endParaRPr lang="en-US"/>
          </a:p>
        </p:txBody>
      </p:sp>
    </p:spTree>
    <p:extLst>
      <p:ext uri="{BB962C8B-B14F-4D97-AF65-F5344CB8AC3E}">
        <p14:creationId xmlns:p14="http://schemas.microsoft.com/office/powerpoint/2010/main" val="8018794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0D3BB8-547D-4006-8E2D-D0CAD8090072}" type="slidenum">
              <a:rPr lang="en-US" smtClean="0"/>
              <a:t>42</a:t>
            </a:fld>
            <a:endParaRPr lang="en-US"/>
          </a:p>
        </p:txBody>
      </p:sp>
      <p:sp>
        <p:nvSpPr>
          <p:cNvPr id="5" name="Date Placeholder 4">
            <a:extLst>
              <a:ext uri="{FF2B5EF4-FFF2-40B4-BE49-F238E27FC236}">
                <a16:creationId xmlns:a16="http://schemas.microsoft.com/office/drawing/2014/main" id="{C4E90DBF-D711-424A-9B19-648A88DBB5F3}"/>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38098466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C266FC6-1512-44D9-85C8-21FF0CDBA41B}"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43971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609600" y="785813"/>
            <a:ext cx="6985000" cy="3930650"/>
          </a:xfrm>
          <a:ln/>
        </p:spPr>
      </p:sp>
      <p:sp>
        <p:nvSpPr>
          <p:cNvPr id="30723" name="Notes Placeholder 2"/>
          <p:cNvSpPr>
            <a:spLocks noGrp="1"/>
          </p:cNvSpPr>
          <p:nvPr>
            <p:ph type="body" idx="1"/>
          </p:nvPr>
        </p:nvSpPr>
        <p:spPr>
          <a:noFill/>
          <a:ln/>
        </p:spPr>
        <p:txBody>
          <a:bodyPr/>
          <a:lstStyle/>
          <a:p>
            <a:endParaRPr lang="en-US" dirty="0"/>
          </a:p>
        </p:txBody>
      </p:sp>
      <p:sp>
        <p:nvSpPr>
          <p:cNvPr id="30724" name="Slide Number Placeholder 3"/>
          <p:cNvSpPr>
            <a:spLocks noGrp="1"/>
          </p:cNvSpPr>
          <p:nvPr>
            <p:ph type="sldNum" sz="quarter" idx="5"/>
          </p:nvPr>
        </p:nvSpPr>
        <p:spPr>
          <a:noFill/>
        </p:spPr>
        <p:txBody>
          <a:bodyPr/>
          <a:lstStyle/>
          <a:p>
            <a:pPr marL="0" marR="0" lvl="0" indent="0" algn="r" defTabSz="1052871" rtl="0" eaLnBrk="0" fontAlgn="base" latinLnBrk="0" hangingPunct="0">
              <a:lnSpc>
                <a:spcPct val="100000"/>
              </a:lnSpc>
              <a:spcBef>
                <a:spcPct val="0"/>
              </a:spcBef>
              <a:spcAft>
                <a:spcPct val="0"/>
              </a:spcAft>
              <a:buClrTx/>
              <a:buSzTx/>
              <a:buFontTx/>
              <a:buNone/>
              <a:tabLst/>
              <a:defRPr/>
            </a:pPr>
            <a:fld id="{E918A05E-23A5-4C26-8949-F362BB02E4AC}"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1052871"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 name="Date Placeholder 1">
            <a:extLst>
              <a:ext uri="{FF2B5EF4-FFF2-40B4-BE49-F238E27FC236}">
                <a16:creationId xmlns:a16="http://schemas.microsoft.com/office/drawing/2014/main" id="{0726A993-C2A7-4DAF-A634-22E6F23C55AA}"/>
              </a:ext>
            </a:extLst>
          </p:cNvPr>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111001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20D3BB8-547D-4006-8E2D-D0CAD8090072}"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Date Placeholder 4">
            <a:extLst>
              <a:ext uri="{FF2B5EF4-FFF2-40B4-BE49-F238E27FC236}">
                <a16:creationId xmlns:a16="http://schemas.microsoft.com/office/drawing/2014/main" id="{1F035E33-99EC-4450-8A7E-56E82E075CD1}"/>
              </a:ext>
            </a:extLst>
          </p:cNvPr>
          <p:cNvSpPr>
            <a:spLocks noGrp="1"/>
          </p:cNvSpPr>
          <p:nvPr>
            <p:ph type="dt"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739998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C266FC6-1512-44D9-85C8-21FF0CDBA41B}"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789152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382588" y="687388"/>
            <a:ext cx="6118225" cy="3441700"/>
          </a:xfrm>
          <a:ln/>
        </p:spPr>
      </p:sp>
      <p:sp>
        <p:nvSpPr>
          <p:cNvPr id="36867" name="Notes Placeholder 2"/>
          <p:cNvSpPr>
            <a:spLocks noGrp="1"/>
          </p:cNvSpPr>
          <p:nvPr>
            <p:ph type="body" idx="1"/>
          </p:nvPr>
        </p:nvSpPr>
        <p:spPr>
          <a:noFill/>
          <a:ln/>
        </p:spPr>
        <p:txBody>
          <a:bodyPr/>
          <a:lstStyle/>
          <a:p>
            <a:r>
              <a:rPr lang="en-US" dirty="0"/>
              <a:t>More information about your EAP benefit is available at our website.  Enter the Members section, click on Member Login and enter your password, DORM, to view your member guide and to use self-assessment tools.</a:t>
            </a:r>
          </a:p>
        </p:txBody>
      </p:sp>
      <p:sp>
        <p:nvSpPr>
          <p:cNvPr id="36868" name="Slide Number Placeholder 3"/>
          <p:cNvSpPr>
            <a:spLocks noGrp="1"/>
          </p:cNvSpPr>
          <p:nvPr>
            <p:ph type="sldNum" sz="quarter" idx="5"/>
          </p:nvPr>
        </p:nvSpPr>
        <p:spPr>
          <a:xfrm>
            <a:off x="4142964" y="9119175"/>
            <a:ext cx="3170583" cy="482027"/>
          </a:xfrm>
          <a:prstGeom prst="rect">
            <a:avLst/>
          </a:prstGeom>
          <a:noFill/>
        </p:spPr>
        <p:txBody>
          <a:bodyPr lIns="91427" tIns="45714" rIns="91427" bIns="45714"/>
          <a:lstStyle/>
          <a:p>
            <a:pPr marL="0" marR="0" lvl="0" indent="0" algn="r" defTabSz="905284" rtl="0" eaLnBrk="0" fontAlgn="base" latinLnBrk="0" hangingPunct="0">
              <a:lnSpc>
                <a:spcPct val="100000"/>
              </a:lnSpc>
              <a:spcBef>
                <a:spcPct val="0"/>
              </a:spcBef>
              <a:spcAft>
                <a:spcPct val="0"/>
              </a:spcAft>
              <a:buClrTx/>
              <a:buSzTx/>
              <a:buFontTx/>
              <a:buNone/>
              <a:tabLst/>
              <a:defRPr/>
            </a:pPr>
            <a:fld id="{E62CCAEB-20F5-4885-ADE4-0CFA7DD0EA93}"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05284"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 name="Date Placeholder 1">
            <a:extLst>
              <a:ext uri="{FF2B5EF4-FFF2-40B4-BE49-F238E27FC236}">
                <a16:creationId xmlns:a16="http://schemas.microsoft.com/office/drawing/2014/main" id="{0559E74A-9A67-4F35-94F1-EAB357075652}"/>
              </a:ext>
            </a:extLst>
          </p:cNvPr>
          <p:cNvSpPr>
            <a:spLocks noGrp="1"/>
          </p:cNvSpPr>
          <p:nvPr>
            <p:ph type="dt" idx="10"/>
          </p:nvPr>
        </p:nvSpPr>
        <p:spPr>
          <a:xfrm>
            <a:off x="4142964" y="3"/>
            <a:ext cx="3170583" cy="482027"/>
          </a:xfrm>
          <a:prstGeom prst="rect">
            <a:avLst/>
          </a:prstGeom>
        </p:spPr>
        <p:txBody>
          <a:bodyPr lIns="91427" tIns="45714" rIns="91427" bIns="45714"/>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6/14/2018</a:t>
            </a:r>
          </a:p>
        </p:txBody>
      </p:sp>
    </p:spTree>
    <p:extLst>
      <p:ext uri="{BB962C8B-B14F-4D97-AF65-F5344CB8AC3E}">
        <p14:creationId xmlns:p14="http://schemas.microsoft.com/office/powerpoint/2010/main" val="3262530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a:xfrm>
            <a:off x="4142964" y="3"/>
            <a:ext cx="3170583" cy="482027"/>
          </a:xfrm>
          <a:prstGeom prst="rect">
            <a:avLst/>
          </a:prstGeom>
        </p:spPr>
        <p:txBody>
          <a:bodyPr lIns="91427" tIns="45714" rIns="91427" bIns="45714"/>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06/07/2018</a:t>
            </a:r>
          </a:p>
        </p:txBody>
      </p:sp>
      <p:sp>
        <p:nvSpPr>
          <p:cNvPr id="5" name="Slide Number Placeholder 4"/>
          <p:cNvSpPr>
            <a:spLocks noGrp="1"/>
          </p:cNvSpPr>
          <p:nvPr>
            <p:ph type="sldNum" sz="quarter" idx="5"/>
          </p:nvPr>
        </p:nvSpPr>
        <p:spPr>
          <a:xfrm>
            <a:off x="4142964" y="9119175"/>
            <a:ext cx="3170583" cy="482027"/>
          </a:xfrm>
          <a:prstGeom prst="rect">
            <a:avLst/>
          </a:prstGeom>
        </p:spPr>
        <p:txBody>
          <a:bodyPr lIns="91427" tIns="45714" rIns="91427" bIns="45714"/>
          <a:lstStyle/>
          <a:p>
            <a:pPr marL="0" marR="0" lvl="0" indent="0" algn="r" defTabSz="914400" rtl="0" eaLnBrk="0" fontAlgn="base" latinLnBrk="0" hangingPunct="0">
              <a:lnSpc>
                <a:spcPct val="100000"/>
              </a:lnSpc>
              <a:spcBef>
                <a:spcPct val="0"/>
              </a:spcBef>
              <a:spcAft>
                <a:spcPct val="0"/>
              </a:spcAft>
              <a:buClrTx/>
              <a:buSzTx/>
              <a:buFontTx/>
              <a:buNone/>
              <a:tabLst/>
              <a:defRPr/>
            </a:pPr>
            <a:fld id="{BC266FC6-1512-44D9-85C8-21FF0CDBA41B}"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77504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latin typeface="Arial" pitchFamily="34" charset="0"/>
              <a:cs typeface="Arial" pitchFamily="34" charset="0"/>
            </a:endParaRPr>
          </a:p>
          <a:p>
            <a:endParaRPr lang="en-US" baseline="0" dirty="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FD5C4093-0EDF-4F54-872D-2A9223560792}" type="slidenum">
              <a:rPr lang="en-US" smtClean="0"/>
              <a:pPr/>
              <a:t>4</a:t>
            </a:fld>
            <a:endParaRPr lang="en-US" dirty="0"/>
          </a:p>
        </p:txBody>
      </p:sp>
      <p:sp>
        <p:nvSpPr>
          <p:cNvPr id="5" name="Date Placeholder 4">
            <a:extLst>
              <a:ext uri="{FF2B5EF4-FFF2-40B4-BE49-F238E27FC236}">
                <a16:creationId xmlns:a16="http://schemas.microsoft.com/office/drawing/2014/main" id="{D423AF1B-3FD0-487F-9281-6DF50ECABFC5}"/>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519363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49</a:t>
            </a:fld>
            <a:endParaRPr lang="en-US" dirty="0"/>
          </a:p>
        </p:txBody>
      </p:sp>
      <p:sp>
        <p:nvSpPr>
          <p:cNvPr id="5" name="Date Placeholder 4">
            <a:extLst>
              <a:ext uri="{FF2B5EF4-FFF2-40B4-BE49-F238E27FC236}">
                <a16:creationId xmlns:a16="http://schemas.microsoft.com/office/drawing/2014/main" id="{2517ACF5-8A01-4740-894E-BE725F4F6D62}"/>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638036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1488">
              <a:buFont typeface="Arial" charset="0"/>
              <a:buChar char="•"/>
              <a:defRPr/>
            </a:pPr>
            <a:endParaRPr lang="en-US" dirty="0"/>
          </a:p>
          <a:p>
            <a:pPr>
              <a:buFont typeface="Arial" charset="0"/>
              <a:buChar char="•"/>
            </a:pPr>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6</a:t>
            </a:fld>
            <a:endParaRPr lang="en-US" dirty="0"/>
          </a:p>
        </p:txBody>
      </p:sp>
      <p:sp>
        <p:nvSpPr>
          <p:cNvPr id="5" name="Date Placeholder 4">
            <a:extLst>
              <a:ext uri="{FF2B5EF4-FFF2-40B4-BE49-F238E27FC236}">
                <a16:creationId xmlns:a16="http://schemas.microsoft.com/office/drawing/2014/main" id="{028BC7FD-21F5-40A0-BDF6-CB393B772F30}"/>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1442888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7</a:t>
            </a:fld>
            <a:endParaRPr lang="en-US" dirty="0"/>
          </a:p>
        </p:txBody>
      </p:sp>
      <p:sp>
        <p:nvSpPr>
          <p:cNvPr id="5" name="Date Placeholder 4">
            <a:extLst>
              <a:ext uri="{FF2B5EF4-FFF2-40B4-BE49-F238E27FC236}">
                <a16:creationId xmlns:a16="http://schemas.microsoft.com/office/drawing/2014/main" id="{829D49D5-11ED-4D2F-814B-42B6AF1B27F7}"/>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830585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376595" indent="-263616">
              <a:spcBef>
                <a:spcPts val="2471"/>
              </a:spcBef>
              <a:buClr>
                <a:schemeClr val="accent1"/>
              </a:buClr>
              <a:buSzPct val="68000"/>
              <a:buFont typeface="Wingdings 3"/>
              <a:buChar char=""/>
              <a:defRPr/>
            </a:pPr>
            <a:r>
              <a:rPr lang="en-US" sz="2900" b="1" dirty="0">
                <a:latin typeface="Arial" pitchFamily="34" charset="0"/>
                <a:cs typeface="Arial" pitchFamily="34" charset="0"/>
              </a:rPr>
              <a:t>Work Overload</a:t>
            </a:r>
          </a:p>
          <a:p>
            <a:pPr marL="847339" lvl="1" indent="-263616">
              <a:spcBef>
                <a:spcPts val="618"/>
              </a:spcBef>
              <a:buClr>
                <a:schemeClr val="accent1"/>
              </a:buClr>
              <a:buSzPct val="68000"/>
              <a:buFont typeface="Wingdings 3"/>
              <a:buChar char=""/>
              <a:defRPr/>
            </a:pPr>
            <a:r>
              <a:rPr lang="en-US" sz="2300" dirty="0">
                <a:latin typeface="Arial" pitchFamily="34" charset="0"/>
                <a:cs typeface="Arial" pitchFamily="34" charset="0"/>
              </a:rPr>
              <a:t>Working more hours, more intensively than one can cope</a:t>
            </a:r>
          </a:p>
          <a:p>
            <a:pPr marL="847339" lvl="1" indent="-263616">
              <a:spcBef>
                <a:spcPts val="618"/>
              </a:spcBef>
              <a:buClr>
                <a:schemeClr val="accent1"/>
              </a:buClr>
              <a:buSzPct val="68000"/>
              <a:buFont typeface="Wingdings 3"/>
              <a:buChar char=""/>
              <a:defRPr/>
            </a:pPr>
            <a:r>
              <a:rPr lang="en-US" sz="2300" dirty="0">
                <a:latin typeface="Arial" pitchFamily="34" charset="0"/>
                <a:cs typeface="Arial" pitchFamily="34" charset="0"/>
              </a:rPr>
              <a:t>Affected by consumerism &amp; technology advancements (cell phone, email, text messages)</a:t>
            </a:r>
          </a:p>
          <a:p>
            <a:pPr marL="376595" indent="-263616">
              <a:spcBef>
                <a:spcPts val="1235"/>
              </a:spcBef>
              <a:buClr>
                <a:schemeClr val="accent1"/>
              </a:buClr>
              <a:buSzPct val="68000"/>
              <a:buFont typeface="Wingdings 3"/>
              <a:buChar char=""/>
              <a:defRPr/>
            </a:pPr>
            <a:r>
              <a:rPr lang="en-US" sz="2900" b="1" dirty="0">
                <a:latin typeface="Arial" pitchFamily="34" charset="0"/>
                <a:cs typeface="Arial" pitchFamily="34" charset="0"/>
              </a:rPr>
              <a:t>Task Control</a:t>
            </a:r>
          </a:p>
          <a:p>
            <a:pPr marL="847339" lvl="1" indent="-263616">
              <a:spcBef>
                <a:spcPts val="618"/>
              </a:spcBef>
              <a:buClr>
                <a:schemeClr val="accent1"/>
              </a:buClr>
              <a:buSzPct val="68000"/>
              <a:buFont typeface="Wingdings 3"/>
              <a:buChar char=""/>
              <a:defRPr/>
            </a:pPr>
            <a:r>
              <a:rPr lang="en-US" sz="2300" dirty="0">
                <a:latin typeface="Arial" pitchFamily="34" charset="0"/>
                <a:cs typeface="Arial" pitchFamily="34" charset="0"/>
              </a:rPr>
              <a:t>Lack of control over how and when tasks are performed </a:t>
            </a:r>
          </a:p>
          <a:p>
            <a:pPr marL="847339" lvl="1" indent="-263616">
              <a:spcBef>
                <a:spcPts val="618"/>
              </a:spcBef>
              <a:buClr>
                <a:schemeClr val="accent1"/>
              </a:buClr>
              <a:buSzPct val="68000"/>
              <a:buFont typeface="Wingdings 3"/>
              <a:buChar char=""/>
              <a:defRPr/>
            </a:pPr>
            <a:r>
              <a:rPr lang="en-US" sz="2300" dirty="0">
                <a:latin typeface="Arial" pitchFamily="34" charset="0"/>
                <a:cs typeface="Arial" pitchFamily="34" charset="0"/>
              </a:rPr>
              <a:t>Stress increases with responsibility</a:t>
            </a:r>
          </a:p>
          <a:p>
            <a:pPr marL="376595" indent="-263616">
              <a:spcBef>
                <a:spcPts val="1235"/>
              </a:spcBef>
              <a:buClr>
                <a:schemeClr val="accent1"/>
              </a:buClr>
              <a:buSzPct val="68000"/>
              <a:buFont typeface="Wingdings 3"/>
              <a:buChar char=""/>
              <a:defRPr/>
            </a:pPr>
            <a:r>
              <a:rPr lang="en-US" sz="2900" b="1" dirty="0">
                <a:latin typeface="Arial" pitchFamily="34" charset="0"/>
                <a:cs typeface="Arial" pitchFamily="34" charset="0"/>
              </a:rPr>
              <a:t>Time Management Difficulties</a:t>
            </a:r>
          </a:p>
          <a:p>
            <a:pPr marL="847339" lvl="1" indent="-263616">
              <a:buClr>
                <a:schemeClr val="accent1"/>
              </a:buClr>
              <a:buSzPct val="68000"/>
              <a:buFont typeface="Wingdings 3"/>
              <a:buChar char=""/>
              <a:defRPr/>
            </a:pPr>
            <a:r>
              <a:rPr lang="en-US" sz="2300" dirty="0">
                <a:latin typeface="Arial" pitchFamily="34" charset="0"/>
                <a:cs typeface="Arial" pitchFamily="34" charset="0"/>
              </a:rPr>
              <a:t>Prioritizing tasks and activities</a:t>
            </a:r>
          </a:p>
          <a:p>
            <a:pPr marL="847339" lvl="1" indent="-263616">
              <a:buClr>
                <a:schemeClr val="accent1"/>
              </a:buClr>
              <a:buSzPct val="68000"/>
              <a:buFont typeface="Wingdings 3"/>
              <a:buChar char=""/>
              <a:defRPr/>
            </a:pPr>
            <a:r>
              <a:rPr lang="en-US" sz="2300" dirty="0">
                <a:latin typeface="Arial" pitchFamily="34" charset="0"/>
                <a:cs typeface="Arial" pitchFamily="34" charset="0"/>
              </a:rPr>
              <a:t>Managing commitments</a:t>
            </a:r>
          </a:p>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8</a:t>
            </a:fld>
            <a:endParaRPr lang="en-US" dirty="0"/>
          </a:p>
        </p:txBody>
      </p:sp>
      <p:sp>
        <p:nvSpPr>
          <p:cNvPr id="5" name="Date Placeholder 4">
            <a:extLst>
              <a:ext uri="{FF2B5EF4-FFF2-40B4-BE49-F238E27FC236}">
                <a16:creationId xmlns:a16="http://schemas.microsoft.com/office/drawing/2014/main" id="{1F331BEA-6FF5-4439-AAB8-7F5D48EC30E2}"/>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1729509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9</a:t>
            </a:fld>
            <a:endParaRPr lang="en-US" dirty="0"/>
          </a:p>
        </p:txBody>
      </p:sp>
      <p:sp>
        <p:nvSpPr>
          <p:cNvPr id="5" name="Date Placeholder 4">
            <a:extLst>
              <a:ext uri="{FF2B5EF4-FFF2-40B4-BE49-F238E27FC236}">
                <a16:creationId xmlns:a16="http://schemas.microsoft.com/office/drawing/2014/main" id="{59D27F89-0D1C-4D9E-9604-5943A65FAC05}"/>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4070718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1488">
              <a:buFont typeface="Arial" charset="0"/>
              <a:buChar char="•"/>
              <a:defRPr/>
            </a:pPr>
            <a:r>
              <a:rPr lang="en-US" baseline="0" dirty="0"/>
              <a:t>Eustress – good stress</a:t>
            </a:r>
          </a:p>
          <a:p>
            <a:pPr defTabSz="941488">
              <a:buFont typeface="Arial" charset="0"/>
              <a:buChar char="•"/>
              <a:defRPr/>
            </a:pPr>
            <a:endParaRPr lang="en-US" dirty="0"/>
          </a:p>
          <a:p>
            <a:pPr>
              <a:buFont typeface="Arial" charset="0"/>
              <a:buChar char="•"/>
            </a:pPr>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11</a:t>
            </a:fld>
            <a:endParaRPr lang="en-US" dirty="0"/>
          </a:p>
        </p:txBody>
      </p:sp>
      <p:sp>
        <p:nvSpPr>
          <p:cNvPr id="5" name="Date Placeholder 4">
            <a:extLst>
              <a:ext uri="{FF2B5EF4-FFF2-40B4-BE49-F238E27FC236}">
                <a16:creationId xmlns:a16="http://schemas.microsoft.com/office/drawing/2014/main" id="{9C38A0C5-0066-4079-A6E6-7A955AF8E75D}"/>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38699413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p:nvSpPr>
        <p:spPr>
          <a:xfrm>
            <a:off x="0" y="0"/>
            <a:ext cx="3742944" cy="6864096"/>
          </a:xfrm>
          <a:prstGeom prst="rect">
            <a:avLst/>
          </a:prstGeom>
          <a:solidFill>
            <a:srgbClr val="005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1802" r="6597"/>
          <a:stretch/>
        </p:blipFill>
        <p:spPr>
          <a:xfrm>
            <a:off x="3776133" y="0"/>
            <a:ext cx="8415867" cy="6858000"/>
          </a:xfrm>
          <a:prstGeom prst="rect">
            <a:avLst/>
          </a:prstGeom>
        </p:spPr>
      </p:pic>
      <p:cxnSp>
        <p:nvCxnSpPr>
          <p:cNvPr id="10" name="Straight Connector 9"/>
          <p:cNvCxnSpPr/>
          <p:nvPr/>
        </p:nvCxnSpPr>
        <p:spPr>
          <a:xfrm>
            <a:off x="299212" y="2819400"/>
            <a:ext cx="316992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2" name="AutoShape 10"/>
          <p:cNvSpPr>
            <a:spLocks noChangeArrowheads="1"/>
          </p:cNvSpPr>
          <p:nvPr/>
        </p:nvSpPr>
        <p:spPr bwMode="auto">
          <a:xfrm rot="-5400000">
            <a:off x="11176000" y="5842000"/>
            <a:ext cx="1016000" cy="1016000"/>
          </a:xfrm>
          <a:prstGeom prst="rtTriangle">
            <a:avLst/>
          </a:prstGeom>
          <a:solidFill>
            <a:srgbClr val="E6E6E6"/>
          </a:solidFill>
          <a:ln w="9525">
            <a:noFill/>
            <a:miter lim="800000"/>
            <a:headEnd/>
            <a:tailEnd/>
          </a:ln>
        </p:spPr>
        <p:txBody>
          <a:bodyPr wrap="none" anchor="ctr"/>
          <a:lstStyle/>
          <a:p>
            <a:endParaRPr lang="en-US" sz="32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7947" y="6280725"/>
            <a:ext cx="635000" cy="577273"/>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7239" y="5015756"/>
            <a:ext cx="5993023" cy="1652488"/>
          </a:xfrm>
          <a:prstGeom prst="rect">
            <a:avLst/>
          </a:prstGeom>
          <a:effectLst>
            <a:outerShdw blurRad="50800" dist="38100" dir="2700000" algn="tl" rotWithShape="0">
              <a:prstClr val="black">
                <a:alpha val="40000"/>
              </a:prstClr>
            </a:outerShdw>
          </a:effectLst>
        </p:spPr>
      </p:pic>
      <p:sp>
        <p:nvSpPr>
          <p:cNvPr id="16" name="Text Placeholder 15"/>
          <p:cNvSpPr>
            <a:spLocks noGrp="1"/>
          </p:cNvSpPr>
          <p:nvPr>
            <p:ph type="body" sz="quarter" idx="10" hasCustomPrompt="1"/>
          </p:nvPr>
        </p:nvSpPr>
        <p:spPr>
          <a:xfrm>
            <a:off x="298366" y="1295400"/>
            <a:ext cx="3170767" cy="1404255"/>
          </a:xfrm>
        </p:spPr>
        <p:txBody>
          <a:bodyPr>
            <a:normAutofit/>
          </a:bodyPr>
          <a:lstStyle>
            <a:lvl1pPr marL="0" indent="0">
              <a:buNone/>
              <a:defRPr sz="4000" baseline="0">
                <a:solidFill>
                  <a:schemeClr val="bg1"/>
                </a:solidFill>
              </a:defRPr>
            </a:lvl1pPr>
          </a:lstStyle>
          <a:p>
            <a:pPr lvl="0"/>
            <a:r>
              <a:rPr lang="en-US" dirty="0"/>
              <a:t>Presentation Title</a:t>
            </a:r>
          </a:p>
        </p:txBody>
      </p:sp>
      <p:sp>
        <p:nvSpPr>
          <p:cNvPr id="18" name="Text Placeholder 17"/>
          <p:cNvSpPr>
            <a:spLocks noGrp="1"/>
          </p:cNvSpPr>
          <p:nvPr>
            <p:ph type="body" sz="quarter" idx="11" hasCustomPrompt="1"/>
          </p:nvPr>
        </p:nvSpPr>
        <p:spPr>
          <a:xfrm>
            <a:off x="298451" y="3035300"/>
            <a:ext cx="3170767" cy="861775"/>
          </a:xfrm>
        </p:spPr>
        <p:txBody>
          <a:bodyPr>
            <a:spAutoFit/>
          </a:bodyPr>
          <a:lstStyle>
            <a:lvl1pPr marL="0" indent="0">
              <a:buNone/>
              <a:defRPr sz="2400" baseline="0">
                <a:solidFill>
                  <a:schemeClr val="bg1"/>
                </a:solidFill>
              </a:defRPr>
            </a:lvl1pPr>
          </a:lstStyle>
          <a:p>
            <a:pPr lvl="0"/>
            <a:r>
              <a:rPr lang="en-US" dirty="0"/>
              <a:t>Presentation Subtitle/Date</a:t>
            </a:r>
          </a:p>
        </p:txBody>
      </p:sp>
    </p:spTree>
    <p:extLst>
      <p:ext uri="{BB962C8B-B14F-4D97-AF65-F5344CB8AC3E}">
        <p14:creationId xmlns:p14="http://schemas.microsoft.com/office/powerpoint/2010/main" val="4042852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1066800" y="1143000"/>
            <a:ext cx="100584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5992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p:spPr>
        <p:txBody>
          <a:bodyPr>
            <a:normAutofit/>
          </a:bodyPr>
          <a:lstStyle>
            <a:lvl1pPr>
              <a:defRPr sz="4000"/>
            </a:lvl1pPr>
          </a:lstStyle>
          <a:p>
            <a:r>
              <a:rPr lang="en-US"/>
              <a:t>Click to edit Master title style</a:t>
            </a:r>
            <a:endParaRPr lang="en-US" dirty="0"/>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p:spPr>
        <p:txBody>
          <a:bodyPr/>
          <a:lstStyle>
            <a:lvl1pPr>
              <a:defRPr/>
            </a:lvl1pPr>
          </a:lstStyle>
          <a:p>
            <a:endParaRPr lang="en-US" dirty="0"/>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en-US" dirty="0"/>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633DBF31-C94D-4136-B03F-261D291E4687}" type="slidenum">
              <a:rPr lang="en-US" smtClean="0"/>
              <a:pPr/>
              <a:t>‹#›</a:t>
            </a:fld>
            <a:endParaRPr lang="en-US" dirty="0"/>
          </a:p>
        </p:txBody>
      </p:sp>
    </p:spTree>
    <p:extLst>
      <p:ext uri="{BB962C8B-B14F-4D97-AF65-F5344CB8AC3E}">
        <p14:creationId xmlns:p14="http://schemas.microsoft.com/office/powerpoint/2010/main" val="1559177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9" name="Title 8"/>
          <p:cNvSpPr>
            <a:spLocks noGrp="1"/>
          </p:cNvSpPr>
          <p:nvPr>
            <p:ph type="ctrTitle" hasCustomPrompt="1"/>
          </p:nvPr>
        </p:nvSpPr>
        <p:spPr>
          <a:xfrm>
            <a:off x="914400" y="1752602"/>
            <a:ext cx="10363200" cy="1829761"/>
          </a:xfrm>
        </p:spPr>
        <p:txBody>
          <a:bodyPr anchor="b"/>
          <a:lstStyle>
            <a:lvl1pPr algn="r">
              <a:defRPr sz="4800" b="1">
                <a:solidFill>
                  <a:schemeClr val="tx2"/>
                </a:solidFill>
                <a:effectLst/>
                <a:latin typeface="Arial" pitchFamily="34" charset="0"/>
                <a:cs typeface="Arial" pitchFamily="34" charset="0"/>
              </a:defRPr>
            </a:lvl1pPr>
            <a:extLst/>
          </a:lstStyle>
          <a:p>
            <a:r>
              <a:rPr lang="en-US" dirty="0"/>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latin typeface="Arial" pitchFamily="34" charset="0"/>
                <a:cs typeface="Arial"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12" name="Date Placeholder 29"/>
          <p:cNvSpPr>
            <a:spLocks noGrp="1"/>
          </p:cNvSpPr>
          <p:nvPr>
            <p:ph type="dt" sz="half" idx="10"/>
          </p:nvPr>
        </p:nvSpPr>
        <p:spPr/>
        <p:txBody>
          <a:bodyPr/>
          <a:lstStyle>
            <a:lvl1pPr>
              <a:defRPr>
                <a:solidFill>
                  <a:srgbClr val="FFFFFF"/>
                </a:solidFill>
              </a:defRPr>
            </a:lvl1pPr>
            <a:extLst/>
          </a:lstStyle>
          <a:p>
            <a:endParaRPr lang="en-US" dirty="0"/>
          </a:p>
        </p:txBody>
      </p:sp>
      <p:sp>
        <p:nvSpPr>
          <p:cNvPr id="13"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14" name="Slide Number Placeholder 26"/>
          <p:cNvSpPr>
            <a:spLocks noGrp="1"/>
          </p:cNvSpPr>
          <p:nvPr>
            <p:ph type="sldNum" sz="quarter" idx="12"/>
          </p:nvPr>
        </p:nvSpPr>
        <p:spPr/>
        <p:txBody>
          <a:bodyPr/>
          <a:lstStyle>
            <a:lvl1pPr>
              <a:defRPr>
                <a:solidFill>
                  <a:srgbClr val="FFFFFF"/>
                </a:solidFill>
              </a:defRPr>
            </a:lvl1pPr>
            <a:extLst/>
          </a:lstStyle>
          <a:p>
            <a:fld id="{C99AE971-4929-4998-85F3-0E61342EE5D0}" type="slidenum">
              <a:rPr lang="en-US" smtClean="0"/>
              <a:pPr/>
              <a:t>‹#›</a:t>
            </a:fld>
            <a:endParaRPr lang="en-US" dirty="0"/>
          </a:p>
        </p:txBody>
      </p:sp>
    </p:spTree>
    <p:extLst>
      <p:ext uri="{BB962C8B-B14F-4D97-AF65-F5344CB8AC3E}">
        <p14:creationId xmlns:p14="http://schemas.microsoft.com/office/powerpoint/2010/main" val="3577378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81172" cy="6858000"/>
          </a:xfrm>
          <a:prstGeom prst="rect">
            <a:avLst/>
          </a:prstGeom>
        </p:spPr>
      </p:pic>
      <p:sp>
        <p:nvSpPr>
          <p:cNvPr id="2" name="Title 1"/>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8" name="Straight Connector 7"/>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0AE9B10-AC95-45D1-858C-B54083F98FF8}"/>
              </a:ext>
            </a:extLst>
          </p:cNvPr>
          <p:cNvSpPr>
            <a:spLocks noGrp="1"/>
          </p:cNvSpPr>
          <p:nvPr>
            <p:ph idx="1"/>
          </p:nvPr>
        </p:nvSpPr>
        <p:spPr>
          <a:xfrm>
            <a:off x="3124200" y="1687484"/>
            <a:ext cx="8763000" cy="49419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1358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erna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7E2241-1FEB-42DC-AACA-09073F999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3"/>
            <a:ext cx="12192000" cy="6856475"/>
          </a:xfrm>
          <a:prstGeom prst="rect">
            <a:avLst/>
          </a:prstGeom>
        </p:spPr>
      </p:pic>
      <p:sp>
        <p:nvSpPr>
          <p:cNvPr id="6" name="Title 1">
            <a:extLst>
              <a:ext uri="{FF2B5EF4-FFF2-40B4-BE49-F238E27FC236}">
                <a16:creationId xmlns:a16="http://schemas.microsoft.com/office/drawing/2014/main" id="{F35FC5ED-498F-434A-9A86-C57B8ABED56D}"/>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678CCDA0-C811-4A46-922A-BBE109F47E46}"/>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ADA1BF1D-DBB4-4455-86DE-09B4FC588797}"/>
              </a:ext>
            </a:extLst>
          </p:cNvPr>
          <p:cNvSpPr>
            <a:spLocks noGrp="1"/>
          </p:cNvSpPr>
          <p:nvPr>
            <p:ph idx="10"/>
          </p:nvPr>
        </p:nvSpPr>
        <p:spPr>
          <a:xfrm>
            <a:off x="3124200" y="1687484"/>
            <a:ext cx="8763000" cy="49419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7240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p:ph type="title" hasCustomPrompt="1"/>
          </p:nvPr>
        </p:nvSpPr>
        <p:spPr>
          <a:xfrm>
            <a:off x="2032000" y="3429000"/>
            <a:ext cx="9956800" cy="1362075"/>
          </a:xfrm>
        </p:spPr>
        <p:txBody>
          <a:bodyPr anchor="t">
            <a:noAutofit/>
          </a:bodyPr>
          <a:lstStyle>
            <a:lvl1pPr algn="l">
              <a:defRPr sz="3000" b="0" cap="none"/>
            </a:lvl1pPr>
          </a:lstStyle>
          <a:p>
            <a:r>
              <a:rPr lang="en-US" dirty="0"/>
              <a:t>Click To Edit Master Title Style</a:t>
            </a:r>
          </a:p>
        </p:txBody>
      </p:sp>
      <p:sp>
        <p:nvSpPr>
          <p:cNvPr id="3" name="Text Placeholder 2"/>
          <p:cNvSpPr>
            <a:spLocks noGrp="1"/>
          </p:cNvSpPr>
          <p:nvPr>
            <p:ph type="body" idx="1"/>
          </p:nvPr>
        </p:nvSpPr>
        <p:spPr>
          <a:xfrm>
            <a:off x="2032000" y="1928812"/>
            <a:ext cx="9956800" cy="1500187"/>
          </a:xfrm>
        </p:spPr>
        <p:txBody>
          <a:bodyPr anchor="b">
            <a:normAutofit/>
          </a:bodyPr>
          <a:lstStyle>
            <a:lvl1pPr marL="0" indent="0">
              <a:buNone/>
              <a:defRPr sz="4000" b="1">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4568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3" name="Content Placeholder 2"/>
          <p:cNvSpPr>
            <a:spLocks noGrp="1"/>
          </p:cNvSpPr>
          <p:nvPr>
            <p:ph sz="half" idx="1"/>
          </p:nvPr>
        </p:nvSpPr>
        <p:spPr>
          <a:xfrm>
            <a:off x="3454400" y="1687482"/>
            <a:ext cx="4124960" cy="4484718"/>
          </a:xfrm>
        </p:spPr>
        <p:txBody>
          <a:bodyPr/>
          <a:lstStyle>
            <a:lvl1pPr>
              <a:defRPr sz="2800"/>
            </a:lvl1pPr>
            <a:lvl2pPr>
              <a:defRPr sz="2400"/>
            </a:lvl2pPr>
            <a:lvl3pPr>
              <a:defRPr sz="2000"/>
            </a:lvl3pPr>
            <a:lvl4pPr>
              <a:defRPr sz="2000"/>
            </a:lvl4pPr>
            <a:lvl5pPr>
              <a:defRPr sz="20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63840" y="1687482"/>
            <a:ext cx="4124960" cy="4484718"/>
          </a:xfrm>
        </p:spPr>
        <p:txBody>
          <a:bodyPr/>
          <a:lstStyle>
            <a:lvl1pPr>
              <a:defRPr sz="2800"/>
            </a:lvl1pPr>
            <a:lvl2pPr>
              <a:defRPr sz="2400"/>
            </a:lvl2pPr>
            <a:lvl3pPr>
              <a:defRPr sz="2000"/>
            </a:lvl3pPr>
            <a:lvl4pPr>
              <a:defRPr sz="2000"/>
            </a:lvl4pPr>
            <a:lvl5pPr>
              <a:defRPr sz="20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9B205736-E396-4C7E-AF61-3F00A8B4CE96}"/>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23080488-9DB9-4FDD-A5BA-157BC9E81BBB}"/>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6347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5" name="Title 1">
            <a:extLst>
              <a:ext uri="{FF2B5EF4-FFF2-40B4-BE49-F238E27FC236}">
                <a16:creationId xmlns:a16="http://schemas.microsoft.com/office/drawing/2014/main" id="{FBBD025A-4BBA-4024-947F-6B7B29A79C9D}"/>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3BBF8B56-F654-411B-A2A7-9676F22BE87D}"/>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4398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EAP Benefits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5" name="Text Placeholder 4">
            <a:extLst>
              <a:ext uri="{FF2B5EF4-FFF2-40B4-BE49-F238E27FC236}">
                <a16:creationId xmlns:a16="http://schemas.microsoft.com/office/drawing/2014/main" id="{95A6E70E-9F92-457F-A375-87066B8D0BA1}"/>
              </a:ext>
            </a:extLst>
          </p:cNvPr>
          <p:cNvSpPr>
            <a:spLocks noGrp="1"/>
          </p:cNvSpPr>
          <p:nvPr>
            <p:ph type="body" sz="quarter" idx="10"/>
          </p:nvPr>
        </p:nvSpPr>
        <p:spPr>
          <a:xfrm>
            <a:off x="3124200" y="1687482"/>
            <a:ext cx="9062386" cy="750918"/>
          </a:xfrm>
        </p:spPr>
        <p:txBody>
          <a:bodyPr>
            <a:noAutofit/>
          </a:bodyPr>
          <a:lstStyle>
            <a:lvl1pPr marL="0" indent="0" algn="ctr">
              <a:spcAft>
                <a:spcPts val="0"/>
              </a:spcAft>
              <a:buNone/>
              <a:defRPr sz="3000"/>
            </a:lvl1pPr>
            <a:lvl2pPr>
              <a:spcAft>
                <a:spcPts val="0"/>
              </a:spcAft>
              <a:defRPr sz="3000"/>
            </a:lvl2pPr>
            <a:lvl3pPr>
              <a:spcAft>
                <a:spcPts val="0"/>
              </a:spcAft>
              <a:defRPr sz="3000"/>
            </a:lvl3pPr>
            <a:lvl4pPr>
              <a:spcAft>
                <a:spcPts val="0"/>
              </a:spcAft>
              <a:defRPr sz="3000"/>
            </a:lvl4pPr>
            <a:lvl5pPr marL="2438339" indent="0">
              <a:spcAft>
                <a:spcPts val="0"/>
              </a:spcAft>
              <a:buNone/>
              <a:defRPr sz="3000"/>
            </a:lvl5pPr>
          </a:lstStyle>
          <a:p>
            <a:pPr lvl="0"/>
            <a:r>
              <a:rPr lang="en-US"/>
              <a:t>Edit Master text styles</a:t>
            </a:r>
          </a:p>
        </p:txBody>
      </p:sp>
      <p:sp>
        <p:nvSpPr>
          <p:cNvPr id="9" name="Text Placeholder 8">
            <a:extLst>
              <a:ext uri="{FF2B5EF4-FFF2-40B4-BE49-F238E27FC236}">
                <a16:creationId xmlns:a16="http://schemas.microsoft.com/office/drawing/2014/main" id="{0F77757B-5F4A-4B26-9865-21FC3AA33DD6}"/>
              </a:ext>
            </a:extLst>
          </p:cNvPr>
          <p:cNvSpPr>
            <a:spLocks noGrp="1"/>
          </p:cNvSpPr>
          <p:nvPr>
            <p:ph type="body" sz="quarter" idx="11"/>
          </p:nvPr>
        </p:nvSpPr>
        <p:spPr>
          <a:xfrm>
            <a:off x="3118786" y="2667000"/>
            <a:ext cx="9067800" cy="3276600"/>
          </a:xfrm>
        </p:spPr>
        <p:txBody>
          <a:bodyPr numCol="2">
            <a:normAutofit/>
          </a:bodyPr>
          <a:lstStyle>
            <a:lvl1pPr marL="341313" indent="-231775">
              <a:spcAft>
                <a:spcPts val="600"/>
              </a:spcAft>
              <a:defRPr sz="2600"/>
            </a:lvl1pPr>
            <a:lvl2pPr>
              <a:spcAft>
                <a:spcPts val="600"/>
              </a:spcAft>
              <a:defRPr sz="2600"/>
            </a:lvl2pPr>
            <a:lvl3pPr>
              <a:spcAft>
                <a:spcPts val="600"/>
              </a:spcAft>
              <a:defRPr sz="2600"/>
            </a:lvl3pPr>
            <a:lvl4pPr>
              <a:spcAft>
                <a:spcPts val="600"/>
              </a:spcAft>
              <a:defRPr sz="2600"/>
            </a:lvl4pPr>
            <a:lvl5pPr>
              <a:spcAft>
                <a:spcPts val="600"/>
              </a:spcAft>
              <a:defRPr sz="2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1D22881A-0C00-4208-9DBC-ABA34E121006}"/>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EFAF49D8-76F6-4B75-97B6-E02A291033BB}"/>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37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532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p:ph type="title"/>
          </p:nvPr>
        </p:nvSpPr>
        <p:spPr>
          <a:xfrm>
            <a:off x="4470400" y="4792663"/>
            <a:ext cx="7315200" cy="566739"/>
          </a:xfrm>
        </p:spPr>
        <p:txBody>
          <a:bodyPr anchor="b"/>
          <a:lstStyle>
            <a:lvl1pPr algn="l">
              <a:defRPr sz="2667" b="1"/>
            </a:lvl1pPr>
          </a:lstStyle>
          <a:p>
            <a:r>
              <a:rPr lang="en-US"/>
              <a:t>Click to edit Master title style</a:t>
            </a:r>
            <a:endParaRPr lang="en-US" dirty="0"/>
          </a:p>
        </p:txBody>
      </p:sp>
      <p:sp>
        <p:nvSpPr>
          <p:cNvPr id="3" name="Picture Placeholder 2"/>
          <p:cNvSpPr>
            <a:spLocks noGrp="1"/>
          </p:cNvSpPr>
          <p:nvPr>
            <p:ph type="pic" idx="1"/>
          </p:nvPr>
        </p:nvSpPr>
        <p:spPr>
          <a:xfrm>
            <a:off x="4470400" y="604836"/>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4470400" y="535940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Tree>
    <p:extLst>
      <p:ext uri="{BB962C8B-B14F-4D97-AF65-F5344CB8AC3E}">
        <p14:creationId xmlns:p14="http://schemas.microsoft.com/office/powerpoint/2010/main" val="2478372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4000">
              <a:srgbClr val="E6E6E6">
                <a:lumMod val="58000"/>
                <a:lumOff val="42000"/>
              </a:srgbClr>
            </a:gs>
            <a:gs pos="100000">
              <a:srgbClr val="D7D7D7"/>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104B5152-E7C4-42B3-A2F6-F69870D0E855}"/>
              </a:ext>
            </a:extLst>
          </p:cNvPr>
          <p:cNvSpPr txBox="1"/>
          <p:nvPr/>
        </p:nvSpPr>
        <p:spPr>
          <a:xfrm>
            <a:off x="11658600" y="6477000"/>
            <a:ext cx="377952" cy="246221"/>
          </a:xfrm>
          <a:prstGeom prst="rect">
            <a:avLst/>
          </a:prstGeom>
          <a:noFill/>
        </p:spPr>
        <p:txBody>
          <a:bodyPr wrap="square" rtlCol="0">
            <a:spAutoFit/>
          </a:bodyPr>
          <a:lstStyle/>
          <a:p>
            <a:fld id="{FCF2AC2D-79B5-4317-8471-64C75262AFFF}" type="slidenum">
              <a:rPr lang="en-US" sz="1000" smtClean="0">
                <a:latin typeface="Helvetica" panose="020B0604020202020204" pitchFamily="34" charset="0"/>
                <a:cs typeface="Helvetica" panose="020B0604020202020204" pitchFamily="34" charset="0"/>
              </a:rPr>
              <a:t>‹#›</a:t>
            </a:fld>
            <a:endParaRPr lang="en-US" sz="1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27576405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ctr" defTabSz="1219170" rtl="0" eaLnBrk="1" latinLnBrk="0" hangingPunct="1">
        <a:spcBef>
          <a:spcPct val="0"/>
        </a:spcBef>
        <a:buNone/>
        <a:defRPr sz="4000" kern="1200">
          <a:solidFill>
            <a:schemeClr val="tx1"/>
          </a:solidFill>
          <a:latin typeface="Helvetica" pitchFamily="34" charset="0"/>
          <a:ea typeface="+mj-ea"/>
          <a:cs typeface="+mj-cs"/>
        </a:defRPr>
      </a:lvl1pPr>
    </p:titleStyle>
    <p:bodyStyle>
      <a:lvl1pPr marL="341313" indent="-341313" algn="l" defTabSz="1219170" rtl="0" eaLnBrk="1" latinLnBrk="0" hangingPunct="1">
        <a:spcBef>
          <a:spcPts val="0"/>
        </a:spcBef>
        <a:spcAft>
          <a:spcPts val="1333"/>
        </a:spcAft>
        <a:buClr>
          <a:srgbClr val="0070C0"/>
        </a:buClr>
        <a:buSzPct val="68000"/>
        <a:buFont typeface="Wingdings 3" panose="05040102010807070707" pitchFamily="18" charset="2"/>
        <a:buChar char="}"/>
        <a:defRPr sz="2800" kern="1200">
          <a:solidFill>
            <a:schemeClr val="tx1"/>
          </a:solidFill>
          <a:latin typeface="Helvetica" pitchFamily="34" charset="0"/>
          <a:ea typeface="+mn-ea"/>
          <a:cs typeface="+mn-cs"/>
        </a:defRPr>
      </a:lvl1pPr>
      <a:lvl2pPr marL="990575" indent="-380990" algn="l" defTabSz="1219170" rtl="0" eaLnBrk="1" latinLnBrk="0" hangingPunct="1">
        <a:spcBef>
          <a:spcPts val="0"/>
        </a:spcBef>
        <a:spcAft>
          <a:spcPts val="1333"/>
        </a:spcAft>
        <a:buFont typeface="Arial" panose="020B0604020202020204" pitchFamily="34" charset="0"/>
        <a:buChar char="•"/>
        <a:defRPr sz="2400" kern="1200">
          <a:solidFill>
            <a:schemeClr val="tx1"/>
          </a:solidFill>
          <a:latin typeface="Helvetica" pitchFamily="34" charset="0"/>
          <a:ea typeface="+mn-ea"/>
          <a:cs typeface="+mn-cs"/>
        </a:defRPr>
      </a:lvl2pPr>
      <a:lvl3pPr marL="1523962" indent="-304792" algn="l" defTabSz="1219170" rtl="0" eaLnBrk="1" latinLnBrk="0" hangingPunct="1">
        <a:spcBef>
          <a:spcPts val="0"/>
        </a:spcBef>
        <a:spcAft>
          <a:spcPts val="1333"/>
        </a:spcAft>
        <a:buSzPct val="68000"/>
        <a:buFont typeface="Courier New" panose="02070309020205020404" pitchFamily="49" charset="0"/>
        <a:buChar char="o"/>
        <a:defRPr sz="2000" kern="1200">
          <a:solidFill>
            <a:schemeClr val="tx1"/>
          </a:solidFill>
          <a:latin typeface="Helvetica" pitchFamily="34" charset="0"/>
          <a:ea typeface="+mn-ea"/>
          <a:cs typeface="+mn-cs"/>
        </a:defRPr>
      </a:lvl3pPr>
      <a:lvl4pPr marL="2133547"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4pPr>
      <a:lvl5pPr marL="2743131"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www.riskmgt.alabama.gov/" TargetMode="External"/><Relationship Id="rId5" Type="http://schemas.openxmlformats.org/officeDocument/2006/relationships/hyperlink" Target="mailto:kwatasian.hunt@finance.alabama.gov"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7.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7.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7.png"/><Relationship Id="rId4"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7.png"/><Relationship Id="rId4"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7.png"/><Relationship Id="rId4"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7.png"/><Relationship Id="rId4"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7.png"/><Relationship Id="rId4"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7.png"/><Relationship Id="rId4"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7.png"/><Relationship Id="rId4"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7.png"/><Relationship Id="rId4" Type="http://schemas.openxmlformats.org/officeDocument/2006/relationships/image" Target="../media/image8.jp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7.png"/><Relationship Id="rId4"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4.xml"/><Relationship Id="rId9"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35.xml"/></Relationships>
</file>

<file path=ppt/slides/_rels/slide4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36.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7.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hyperlink" Target="http://www.behavioralhealthsystems.com/" TargetMode="External"/><Relationship Id="rId5" Type="http://schemas.openxmlformats.org/officeDocument/2006/relationships/image" Target="../media/image18.jpeg"/><Relationship Id="rId4" Type="http://schemas.openxmlformats.org/officeDocument/2006/relationships/notesSlide" Target="../notesSlides/notesSlide37.xml"/></Relationships>
</file>

<file path=ppt/slides/_rels/slide4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8.xml"/><Relationship Id="rId7" Type="http://schemas.openxmlformats.org/officeDocument/2006/relationships/image" Target="../media/image20.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hyperlink" Target="http://www.behavioralhealthsystems.com/" TargetMode="External"/><Relationship Id="rId5" Type="http://schemas.openxmlformats.org/officeDocument/2006/relationships/image" Target="../media/image19.png"/><Relationship Id="rId4" Type="http://schemas.openxmlformats.org/officeDocument/2006/relationships/notesSlide" Target="../notesSlides/notesSlide38.xml"/><Relationship Id="rId9" Type="http://schemas.openxmlformats.org/officeDocument/2006/relationships/image" Target="../media/image7.png"/></Relationships>
</file>

<file path=ppt/slides/_rels/slide4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39.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BFC8530-1C6B-404E-8D51-DE6C489D605D}"/>
              </a:ext>
            </a:extLst>
          </p:cNvPr>
          <p:cNvSpPr>
            <a:spLocks noGrp="1"/>
          </p:cNvSpPr>
          <p:nvPr>
            <p:ph type="body" sz="quarter" idx="10"/>
          </p:nvPr>
        </p:nvSpPr>
        <p:spPr>
          <a:xfrm>
            <a:off x="526159" y="555812"/>
            <a:ext cx="2988005" cy="2054591"/>
          </a:xfrm>
        </p:spPr>
        <p:txBody>
          <a:bodyPr>
            <a:normAutofit/>
          </a:bodyPr>
          <a:lstStyle/>
          <a:p>
            <a:pPr>
              <a:spcAft>
                <a:spcPts val="0"/>
              </a:spcAft>
            </a:pPr>
            <a:r>
              <a:rPr lang="en-US" dirty="0"/>
              <a:t>Keep Calm </a:t>
            </a:r>
          </a:p>
          <a:p>
            <a:pPr>
              <a:spcAft>
                <a:spcPts val="0"/>
              </a:spcAft>
            </a:pPr>
            <a:r>
              <a:rPr lang="en-US" dirty="0"/>
              <a:t>&amp; Carry On</a:t>
            </a:r>
            <a:br>
              <a:rPr lang="en-US" dirty="0"/>
            </a:br>
            <a:r>
              <a:rPr lang="en-US" sz="1800" dirty="0"/>
              <a:t>A Plan for </a:t>
            </a:r>
            <a:br>
              <a:rPr lang="en-US" sz="1800" dirty="0"/>
            </a:br>
            <a:r>
              <a:rPr lang="en-US" sz="1800" dirty="0"/>
              <a:t>Managing Stress</a:t>
            </a:r>
            <a:endParaRPr lang="en-US" dirty="0"/>
          </a:p>
        </p:txBody>
      </p:sp>
      <p:sp>
        <p:nvSpPr>
          <p:cNvPr id="7" name="Text Placeholder 6">
            <a:extLst>
              <a:ext uri="{FF2B5EF4-FFF2-40B4-BE49-F238E27FC236}">
                <a16:creationId xmlns:a16="http://schemas.microsoft.com/office/drawing/2014/main" id="{C1DE010C-0747-4B2C-8B42-0382C5839EB6}"/>
              </a:ext>
            </a:extLst>
          </p:cNvPr>
          <p:cNvSpPr>
            <a:spLocks noGrp="1"/>
          </p:cNvSpPr>
          <p:nvPr>
            <p:ph type="body" sz="quarter" idx="11"/>
          </p:nvPr>
        </p:nvSpPr>
        <p:spPr>
          <a:xfrm>
            <a:off x="526159" y="3527619"/>
            <a:ext cx="2752253" cy="830997"/>
          </a:xfrm>
        </p:spPr>
        <p:txBody>
          <a:bodyPr/>
          <a:lstStyle/>
          <a:p>
            <a:r>
              <a:rPr lang="en-US" dirty="0"/>
              <a:t>September 2022 </a:t>
            </a:r>
          </a:p>
        </p:txBody>
      </p:sp>
      <p:pic>
        <p:nvPicPr>
          <p:cNvPr id="2" name="Picture 1">
            <a:extLst>
              <a:ext uri="{FF2B5EF4-FFF2-40B4-BE49-F238E27FC236}">
                <a16:creationId xmlns:a16="http://schemas.microsoft.com/office/drawing/2014/main" id="{AFB9F409-FC6F-0089-399E-E617D282F7B3}"/>
              </a:ext>
            </a:extLst>
          </p:cNvPr>
          <p:cNvPicPr>
            <a:picLocks noChangeAspect="1"/>
          </p:cNvPicPr>
          <p:nvPr/>
        </p:nvPicPr>
        <p:blipFill>
          <a:blip r:embed="rId5"/>
          <a:stretch>
            <a:fillRect/>
          </a:stretch>
        </p:blipFill>
        <p:spPr>
          <a:xfrm>
            <a:off x="801995" y="4358616"/>
            <a:ext cx="2200580" cy="2771101"/>
          </a:xfrm>
          <a:prstGeom prst="rect">
            <a:avLst/>
          </a:prstGeom>
        </p:spPr>
      </p:pic>
      <p:pic>
        <p:nvPicPr>
          <p:cNvPr id="22" name="Audio 21">
            <a:hlinkClick r:id="" action="ppaction://media"/>
            <a:extLst>
              <a:ext uri="{FF2B5EF4-FFF2-40B4-BE49-F238E27FC236}">
                <a16:creationId xmlns:a16="http://schemas.microsoft.com/office/drawing/2014/main" id="{E8DC7DEC-2B54-2580-9057-B0C10FBDC32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14489143"/>
      </p:ext>
    </p:extLst>
  </p:cSld>
  <p:clrMapOvr>
    <a:masterClrMapping/>
  </p:clrMapOvr>
  <mc:AlternateContent xmlns:mc="http://schemas.openxmlformats.org/markup-compatibility/2006" xmlns:p14="http://schemas.microsoft.com/office/powerpoint/2010/main">
    <mc:Choice Requires="p14">
      <p:transition spd="slow" p14:dur="2000" advTm="8375"/>
    </mc:Choice>
    <mc:Fallback xmlns="">
      <p:transition spd="slow" advTm="8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8EF7E-C7E1-4C94-AE8D-FD667FC1E6A1}"/>
              </a:ext>
            </a:extLst>
          </p:cNvPr>
          <p:cNvSpPr>
            <a:spLocks noGrp="1"/>
          </p:cNvSpPr>
          <p:nvPr>
            <p:ph type="title"/>
          </p:nvPr>
        </p:nvSpPr>
        <p:spPr/>
        <p:txBody>
          <a:bodyPr/>
          <a:lstStyle/>
          <a:p>
            <a:r>
              <a:rPr lang="en-US"/>
              <a:t>Common Facts About Stress</a:t>
            </a:r>
            <a:endParaRPr lang="en-US" dirty="0"/>
          </a:p>
        </p:txBody>
      </p:sp>
      <p:sp>
        <p:nvSpPr>
          <p:cNvPr id="3" name="Content Placeholder 2">
            <a:extLst>
              <a:ext uri="{FF2B5EF4-FFF2-40B4-BE49-F238E27FC236}">
                <a16:creationId xmlns:a16="http://schemas.microsoft.com/office/drawing/2014/main" id="{7B409540-48F8-4B24-B7F3-A6FD7D207A7A}"/>
              </a:ext>
            </a:extLst>
          </p:cNvPr>
          <p:cNvSpPr>
            <a:spLocks noGrp="1"/>
          </p:cNvSpPr>
          <p:nvPr>
            <p:ph idx="1"/>
          </p:nvPr>
        </p:nvSpPr>
        <p:spPr/>
        <p:txBody>
          <a:bodyPr/>
          <a:lstStyle/>
          <a:p>
            <a:r>
              <a:rPr lang="en-US" dirty="0"/>
              <a:t>You are not alone in feeling stressed out about home life, work life or just life in general </a:t>
            </a:r>
          </a:p>
          <a:p>
            <a:pPr lvl="1"/>
            <a:r>
              <a:rPr lang="en-US" dirty="0"/>
              <a:t>3 out of 4 people say they experience stress at least twice a month</a:t>
            </a:r>
          </a:p>
          <a:p>
            <a:pPr lvl="1"/>
            <a:r>
              <a:rPr lang="en-US" dirty="0"/>
              <a:t>Over half of those people say they suffer from 'high' levels of stress at least twice a month</a:t>
            </a:r>
          </a:p>
          <a:p>
            <a:pPr lvl="1"/>
            <a:r>
              <a:rPr lang="en-US" dirty="0"/>
              <a:t>In the last 20 years, the number of people reporting that stress affects their work has gone up more than four times</a:t>
            </a:r>
          </a:p>
          <a:p>
            <a:pPr lvl="1"/>
            <a:r>
              <a:rPr lang="en-US" dirty="0"/>
              <a:t>1 in 4 drugs prescribed, of all the drugs prescribed in the United States, go to the treatment of stress</a:t>
            </a:r>
          </a:p>
        </p:txBody>
      </p:sp>
      <p:pic>
        <p:nvPicPr>
          <p:cNvPr id="6" name="Audio 5">
            <a:hlinkClick r:id="" action="ppaction://media"/>
            <a:extLst>
              <a:ext uri="{FF2B5EF4-FFF2-40B4-BE49-F238E27FC236}">
                <a16:creationId xmlns:a16="http://schemas.microsoft.com/office/drawing/2014/main" id="{5CC7167D-7002-747B-6B6F-321B67E533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00520646"/>
      </p:ext>
    </p:extLst>
  </p:cSld>
  <p:clrMapOvr>
    <a:masterClrMapping/>
  </p:clrMapOvr>
  <mc:AlternateContent xmlns:mc="http://schemas.openxmlformats.org/markup-compatibility/2006" xmlns:p14="http://schemas.microsoft.com/office/powerpoint/2010/main">
    <mc:Choice Requires="p14">
      <p:transition spd="slow" p14:dur="2000" advTm="35726"/>
    </mc:Choice>
    <mc:Fallback xmlns="">
      <p:transition spd="slow" advTm="35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Common Facts About Stress</a:t>
            </a:r>
            <a:endParaRPr lang="en-US" dirty="0"/>
          </a:p>
        </p:txBody>
      </p:sp>
      <p:sp>
        <p:nvSpPr>
          <p:cNvPr id="2" name="Content Placeholder 1"/>
          <p:cNvSpPr>
            <a:spLocks noGrp="1"/>
          </p:cNvSpPr>
          <p:nvPr>
            <p:ph idx="1"/>
          </p:nvPr>
        </p:nvSpPr>
        <p:spPr/>
        <p:txBody>
          <a:bodyPr/>
          <a:lstStyle/>
          <a:p>
            <a:endParaRPr lang="en-US"/>
          </a:p>
          <a:p>
            <a:endParaRPr lang="en-US" dirty="0"/>
          </a:p>
        </p:txBody>
      </p:sp>
      <p:sp>
        <p:nvSpPr>
          <p:cNvPr id="4" name="Content Placeholder 4"/>
          <p:cNvSpPr txBox="1">
            <a:spLocks/>
          </p:cNvSpPr>
          <p:nvPr/>
        </p:nvSpPr>
        <p:spPr>
          <a:xfrm>
            <a:off x="2922494" y="1219200"/>
            <a:ext cx="9269506" cy="4800600"/>
          </a:xfrm>
          <a:prstGeom prst="rect">
            <a:avLst/>
          </a:prstGeom>
        </p:spPr>
        <p:txBody>
          <a:bodyPr vert="horz">
            <a:noAutofit/>
          </a:bodyPr>
          <a:lstStyle/>
          <a:p>
            <a:pPr marL="109728">
              <a:spcBef>
                <a:spcPts val="1200"/>
              </a:spcBef>
              <a:buClr>
                <a:schemeClr val="accent1"/>
              </a:buClr>
              <a:buSzPct val="68000"/>
              <a:defRPr/>
            </a:pPr>
            <a:r>
              <a:rPr lang="en-US" sz="2800" b="1" dirty="0">
                <a:latin typeface="Helvetica" panose="020B0604020202020204" pitchFamily="34" charset="0"/>
                <a:cs typeface="Helvetica" panose="020B0604020202020204" pitchFamily="34" charset="0"/>
              </a:rPr>
              <a:t>And at work:</a:t>
            </a:r>
          </a:p>
          <a:p>
            <a:pPr marL="822960" lvl="1" indent="-256032">
              <a:spcBef>
                <a:spcPts val="1200"/>
              </a:spcBef>
              <a:buClr>
                <a:schemeClr val="accent1"/>
              </a:buClr>
              <a:buSzPct val="68000"/>
              <a:buFont typeface="Wingdings 3"/>
              <a:buChar char=""/>
              <a:defRPr/>
            </a:pPr>
            <a:r>
              <a:rPr lang="en-US" sz="2500" dirty="0">
                <a:latin typeface="Helvetica" panose="020B0604020202020204" pitchFamily="34" charset="0"/>
                <a:cs typeface="Helvetica" panose="020B0604020202020204" pitchFamily="34" charset="0"/>
              </a:rPr>
              <a:t>The average business professional has 30 to 100 projects that they are assigned </a:t>
            </a:r>
          </a:p>
          <a:p>
            <a:pPr marL="822960" lvl="1" indent="-256032">
              <a:spcBef>
                <a:spcPts val="1200"/>
              </a:spcBef>
              <a:buClr>
                <a:schemeClr val="accent1"/>
              </a:buClr>
              <a:buSzPct val="68000"/>
              <a:buFont typeface="Wingdings 3"/>
              <a:buChar char=""/>
              <a:defRPr/>
            </a:pPr>
            <a:r>
              <a:rPr lang="en-US" sz="2500" dirty="0">
                <a:latin typeface="Helvetica" panose="020B0604020202020204" pitchFamily="34" charset="0"/>
                <a:cs typeface="Helvetica" panose="020B0604020202020204" pitchFamily="34" charset="0"/>
              </a:rPr>
              <a:t>Today’s workers are interrupted 7 times an hour and distracted up to 2.1 hours a day</a:t>
            </a:r>
          </a:p>
          <a:p>
            <a:pPr marL="822960" lvl="1" indent="-256032">
              <a:spcBef>
                <a:spcPts val="1200"/>
              </a:spcBef>
              <a:buClr>
                <a:schemeClr val="accent1"/>
              </a:buClr>
              <a:buSzPct val="68000"/>
              <a:buFont typeface="Wingdings 3"/>
              <a:buChar char=""/>
              <a:defRPr/>
            </a:pPr>
            <a:r>
              <a:rPr lang="en-US" sz="2500" dirty="0">
                <a:latin typeface="Helvetica" panose="020B0604020202020204" pitchFamily="34" charset="0"/>
                <a:cs typeface="Helvetica" panose="020B0604020202020204" pitchFamily="34" charset="0"/>
              </a:rPr>
              <a:t>40% of adults say they lie awake at night plagued by the stressful events of the day</a:t>
            </a:r>
          </a:p>
          <a:p>
            <a:pPr marL="822960" lvl="1" indent="-256032">
              <a:spcBef>
                <a:spcPts val="1200"/>
              </a:spcBef>
              <a:buClr>
                <a:schemeClr val="accent1"/>
              </a:buClr>
              <a:buSzPct val="68000"/>
              <a:buFont typeface="Wingdings 3"/>
              <a:buChar char=""/>
              <a:defRPr/>
            </a:pPr>
            <a:r>
              <a:rPr lang="en-US" sz="2500" dirty="0">
                <a:latin typeface="Helvetica" panose="020B0604020202020204" pitchFamily="34" charset="0"/>
                <a:cs typeface="Helvetica" panose="020B0604020202020204" pitchFamily="34" charset="0"/>
              </a:rPr>
              <a:t>Four out of 10 people working at large companies are experiencing a major corporate restructuring, and therefore facing uncertainty about their futures</a:t>
            </a:r>
          </a:p>
          <a:p>
            <a:pPr marL="822960" lvl="1" indent="-256032">
              <a:spcBef>
                <a:spcPts val="1200"/>
              </a:spcBef>
              <a:buClr>
                <a:schemeClr val="accent1"/>
              </a:buClr>
              <a:buSzPct val="68000"/>
              <a:buFont typeface="Wingdings 3"/>
              <a:buChar char=""/>
              <a:defRPr/>
            </a:pPr>
            <a:endParaRPr lang="en-US" sz="2200" dirty="0">
              <a:latin typeface="Helvetica" panose="020B0604020202020204" pitchFamily="34" charset="0"/>
              <a:cs typeface="Helvetica" panose="020B0604020202020204" pitchFamily="34" charset="0"/>
            </a:endParaRPr>
          </a:p>
        </p:txBody>
      </p:sp>
      <p:pic>
        <p:nvPicPr>
          <p:cNvPr id="7" name="Audio 6">
            <a:hlinkClick r:id="" action="ppaction://media"/>
            <a:extLst>
              <a:ext uri="{FF2B5EF4-FFF2-40B4-BE49-F238E27FC236}">
                <a16:creationId xmlns:a16="http://schemas.microsoft.com/office/drawing/2014/main" id="{57D662DA-564A-A235-3FF2-ABE454A89A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92229332"/>
      </p:ext>
    </p:extLst>
  </p:cSld>
  <p:clrMapOvr>
    <a:masterClrMapping/>
  </p:clrMapOvr>
  <mc:AlternateContent xmlns:mc="http://schemas.openxmlformats.org/markup-compatibility/2006" xmlns:p14="http://schemas.microsoft.com/office/powerpoint/2010/main">
    <mc:Choice Requires="p14">
      <p:transition spd="slow" p14:dur="2000" advTm="74534"/>
    </mc:Choice>
    <mc:Fallback xmlns="">
      <p:transition spd="slow" advTm="74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The Impact of Stress on Health</a:t>
            </a:r>
            <a:endParaRPr lang="en-US" dirty="0"/>
          </a:p>
        </p:txBody>
      </p:sp>
      <p:sp>
        <p:nvSpPr>
          <p:cNvPr id="5" name="Content Placeholder 4">
            <a:extLst>
              <a:ext uri="{FF2B5EF4-FFF2-40B4-BE49-F238E27FC236}">
                <a16:creationId xmlns:a16="http://schemas.microsoft.com/office/drawing/2014/main" id="{590FE763-1C88-4DE8-869A-C1DC625B861C}"/>
              </a:ext>
            </a:extLst>
          </p:cNvPr>
          <p:cNvSpPr>
            <a:spLocks noGrp="1"/>
          </p:cNvSpPr>
          <p:nvPr>
            <p:ph idx="1"/>
          </p:nvPr>
        </p:nvSpPr>
        <p:spPr/>
        <p:txBody>
          <a:bodyPr/>
          <a:lstStyle/>
          <a:p>
            <a:r>
              <a:rPr lang="en-US"/>
              <a:t>Physical Response</a:t>
            </a:r>
          </a:p>
          <a:p>
            <a:pPr lvl="1"/>
            <a:r>
              <a:rPr lang="en-US"/>
              <a:t>Headaches, sickness, feelings of unhealthiness</a:t>
            </a:r>
          </a:p>
          <a:p>
            <a:r>
              <a:rPr lang="en-US"/>
              <a:t>Behavioral </a:t>
            </a:r>
          </a:p>
          <a:p>
            <a:pPr lvl="1"/>
            <a:r>
              <a:rPr lang="en-US"/>
              <a:t>Absenteeism, aggression, poor decisions, accidents</a:t>
            </a:r>
          </a:p>
          <a:p>
            <a:r>
              <a:rPr lang="en-US"/>
              <a:t>Psychological </a:t>
            </a:r>
          </a:p>
          <a:p>
            <a:pPr lvl="1"/>
            <a:r>
              <a:rPr lang="en-US"/>
              <a:t>Dissatisfaction or unhappiness, moodiness, depression, fatigue </a:t>
            </a:r>
          </a:p>
          <a:p>
            <a:endParaRPr lang="en-US" dirty="0"/>
          </a:p>
        </p:txBody>
      </p:sp>
      <p:sp>
        <p:nvSpPr>
          <p:cNvPr id="4" name="Content Placeholder 4"/>
          <p:cNvSpPr txBox="1">
            <a:spLocks/>
          </p:cNvSpPr>
          <p:nvPr/>
        </p:nvSpPr>
        <p:spPr>
          <a:xfrm>
            <a:off x="1981200" y="1447800"/>
            <a:ext cx="9958754" cy="4800600"/>
          </a:xfrm>
          <a:prstGeom prst="rect">
            <a:avLst/>
          </a:prstGeom>
        </p:spPr>
        <p:txBody>
          <a:bodyPr vert="horz" numCol="1">
            <a:normAutofit/>
          </a:bodyPr>
          <a:lstStyle/>
          <a:p>
            <a:pPr marL="365760" indent="-256032" eaLnBrk="1" fontAlgn="auto" hangingPunct="1">
              <a:lnSpc>
                <a:spcPct val="110000"/>
              </a:lnSpc>
              <a:spcBef>
                <a:spcPts val="2400"/>
              </a:spcBef>
              <a:spcAft>
                <a:spcPts val="0"/>
              </a:spcAft>
              <a:buClr>
                <a:schemeClr val="accent1"/>
              </a:buClr>
              <a:buSzPct val="68000"/>
              <a:buFont typeface="Wingdings 3"/>
              <a:buChar char=""/>
              <a:defRPr/>
            </a:pPr>
            <a:endParaRPr lang="en-US" sz="2500" dirty="0">
              <a:latin typeface="Arial" pitchFamily="34" charset="0"/>
              <a:cs typeface="Arial" pitchFamily="34" charset="0"/>
            </a:endParaRPr>
          </a:p>
        </p:txBody>
      </p:sp>
      <p:pic>
        <p:nvPicPr>
          <p:cNvPr id="7" name="Audio 6">
            <a:hlinkClick r:id="" action="ppaction://media"/>
            <a:extLst>
              <a:ext uri="{FF2B5EF4-FFF2-40B4-BE49-F238E27FC236}">
                <a16:creationId xmlns:a16="http://schemas.microsoft.com/office/drawing/2014/main" id="{711765C1-CF11-0710-F414-7A813C8505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53077521"/>
      </p:ext>
    </p:extLst>
  </p:cSld>
  <p:clrMapOvr>
    <a:masterClrMapping/>
  </p:clrMapOvr>
  <mc:AlternateContent xmlns:mc="http://schemas.openxmlformats.org/markup-compatibility/2006" xmlns:p14="http://schemas.microsoft.com/office/powerpoint/2010/main">
    <mc:Choice Requires="p14">
      <p:transition spd="slow" p14:dur="2000" advTm="53382"/>
    </mc:Choice>
    <mc:Fallback xmlns="">
      <p:transition spd="slow" advTm="53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Why Manage Stress? </a:t>
            </a:r>
            <a:endParaRPr lang="en-US" dirty="0"/>
          </a:p>
        </p:txBody>
      </p:sp>
      <p:sp>
        <p:nvSpPr>
          <p:cNvPr id="7" name="Content Placeholder 6">
            <a:extLst>
              <a:ext uri="{FF2B5EF4-FFF2-40B4-BE49-F238E27FC236}">
                <a16:creationId xmlns:a16="http://schemas.microsoft.com/office/drawing/2014/main" id="{5CDE23A8-7227-4AFB-9118-D77FBFE373B2}"/>
              </a:ext>
            </a:extLst>
          </p:cNvPr>
          <p:cNvSpPr>
            <a:spLocks noGrp="1"/>
          </p:cNvSpPr>
          <p:nvPr>
            <p:ph idx="1"/>
          </p:nvPr>
        </p:nvSpPr>
        <p:spPr/>
        <p:txBody>
          <a:bodyPr/>
          <a:lstStyle/>
          <a:p>
            <a:r>
              <a:rPr lang="en-US"/>
              <a:t>There are times that it may seem like there is nothing you can do about the stress you feel </a:t>
            </a:r>
          </a:p>
          <a:p>
            <a:r>
              <a:rPr lang="en-US"/>
              <a:t>Bills wont stop coming; there are never enough hours in the day; work is never-ending </a:t>
            </a:r>
          </a:p>
          <a:p>
            <a:r>
              <a:rPr lang="en-US"/>
              <a:t>The simple realization that you are in control of your LIFE is the foundation of managing stress</a:t>
            </a:r>
          </a:p>
          <a:p>
            <a:r>
              <a:rPr lang="en-US"/>
              <a:t>Stress management is defined by taking charge: of your lifestyle, thoughts, emotions and the way you respond to challenges </a:t>
            </a:r>
          </a:p>
          <a:p>
            <a:endParaRPr lang="en-US" dirty="0"/>
          </a:p>
        </p:txBody>
      </p:sp>
      <p:pic>
        <p:nvPicPr>
          <p:cNvPr id="5" name="Audio 4">
            <a:hlinkClick r:id="" action="ppaction://media"/>
            <a:extLst>
              <a:ext uri="{FF2B5EF4-FFF2-40B4-BE49-F238E27FC236}">
                <a16:creationId xmlns:a16="http://schemas.microsoft.com/office/drawing/2014/main" id="{77B98A9C-2AE9-1037-865D-004FCD3B93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73851502"/>
      </p:ext>
    </p:extLst>
  </p:cSld>
  <p:clrMapOvr>
    <a:masterClrMapping/>
  </p:clrMapOvr>
  <mc:AlternateContent xmlns:mc="http://schemas.openxmlformats.org/markup-compatibility/2006" xmlns:p14="http://schemas.microsoft.com/office/powerpoint/2010/main">
    <mc:Choice Requires="p14">
      <p:transition spd="slow" p14:dur="2000" advTm="44586"/>
    </mc:Choice>
    <mc:Fallback xmlns="">
      <p:transition spd="slow" advTm="44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Why Manage Stress? </a:t>
            </a:r>
            <a:endParaRPr lang="en-US" dirty="0"/>
          </a:p>
        </p:txBody>
      </p:sp>
      <p:sp>
        <p:nvSpPr>
          <p:cNvPr id="5" name="Content Placeholder 4">
            <a:extLst>
              <a:ext uri="{FF2B5EF4-FFF2-40B4-BE49-F238E27FC236}">
                <a16:creationId xmlns:a16="http://schemas.microsoft.com/office/drawing/2014/main" id="{01BB0CAA-19A0-4A3A-B9F1-AD19E7014AF0}"/>
              </a:ext>
            </a:extLst>
          </p:cNvPr>
          <p:cNvSpPr>
            <a:spLocks noGrp="1"/>
          </p:cNvSpPr>
          <p:nvPr>
            <p:ph idx="1"/>
          </p:nvPr>
        </p:nvSpPr>
        <p:spPr>
          <a:xfrm>
            <a:off x="3133165" y="1481296"/>
            <a:ext cx="8763000" cy="4941915"/>
          </a:xfrm>
        </p:spPr>
        <p:txBody>
          <a:bodyPr/>
          <a:lstStyle/>
          <a:p>
            <a:r>
              <a:rPr lang="en-US" dirty="0"/>
              <a:t>Most of us today feel like we are living with high levels of stress </a:t>
            </a:r>
          </a:p>
          <a:p>
            <a:r>
              <a:rPr lang="en-US" dirty="0"/>
              <a:t>This destroys your emotional equilibrium and your physical health </a:t>
            </a:r>
          </a:p>
          <a:p>
            <a:r>
              <a:rPr lang="en-US" dirty="0"/>
              <a:t>It narrows your ability to think clearly, function effectively and enjoy LIFE </a:t>
            </a:r>
          </a:p>
          <a:p>
            <a:r>
              <a:rPr lang="en-US" dirty="0"/>
              <a:t>Utilizing the information that you are learning about today and applying it to your life will allow you to live happier, healthier and be more productive</a:t>
            </a:r>
          </a:p>
          <a:p>
            <a:endParaRPr lang="en-US" dirty="0"/>
          </a:p>
        </p:txBody>
      </p:sp>
      <p:pic>
        <p:nvPicPr>
          <p:cNvPr id="6" name="Audio 5">
            <a:hlinkClick r:id="" action="ppaction://media"/>
            <a:extLst>
              <a:ext uri="{FF2B5EF4-FFF2-40B4-BE49-F238E27FC236}">
                <a16:creationId xmlns:a16="http://schemas.microsoft.com/office/drawing/2014/main" id="{104236F6-9619-7A63-45E6-9C040ADCF5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3238389"/>
      </p:ext>
    </p:extLst>
  </p:cSld>
  <p:clrMapOvr>
    <a:masterClrMapping/>
  </p:clrMapOvr>
  <mc:AlternateContent xmlns:mc="http://schemas.openxmlformats.org/markup-compatibility/2006" xmlns:p14="http://schemas.microsoft.com/office/powerpoint/2010/main">
    <mc:Choice Requires="p14">
      <p:transition spd="slow" p14:dur="2000" advTm="42792"/>
    </mc:Choice>
    <mc:Fallback xmlns="">
      <p:transition spd="slow" advTm="42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F0F70FE-6769-4857-ACBC-6D90F04086DA}"/>
              </a:ext>
            </a:extLst>
          </p:cNvPr>
          <p:cNvSpPr>
            <a:spLocks noGrp="1"/>
          </p:cNvSpPr>
          <p:nvPr>
            <p:ph type="body" idx="1"/>
          </p:nvPr>
        </p:nvSpPr>
        <p:spPr/>
        <p:txBody>
          <a:bodyPr/>
          <a:lstStyle/>
          <a:p>
            <a:r>
              <a:rPr lang="en-US" dirty="0"/>
              <a:t>Identify the Sources of </a:t>
            </a:r>
            <a:br>
              <a:rPr lang="en-US" dirty="0"/>
            </a:br>
            <a:r>
              <a:rPr lang="en-US" dirty="0"/>
              <a:t>Stress in Your Life</a:t>
            </a:r>
          </a:p>
        </p:txBody>
      </p:sp>
      <p:pic>
        <p:nvPicPr>
          <p:cNvPr id="4" name="Audio 3">
            <a:hlinkClick r:id="" action="ppaction://media"/>
            <a:extLst>
              <a:ext uri="{FF2B5EF4-FFF2-40B4-BE49-F238E27FC236}">
                <a16:creationId xmlns:a16="http://schemas.microsoft.com/office/drawing/2014/main" id="{A6B37750-2722-863F-EAB6-A860ECE679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90141977"/>
      </p:ext>
    </p:extLst>
  </p:cSld>
  <p:clrMapOvr>
    <a:masterClrMapping/>
  </p:clrMapOvr>
  <mc:AlternateContent xmlns:mc="http://schemas.openxmlformats.org/markup-compatibility/2006" xmlns:p14="http://schemas.microsoft.com/office/powerpoint/2010/main">
    <mc:Choice Requires="p14">
      <p:transition spd="slow" p14:dur="2000" advTm="1257"/>
    </mc:Choice>
    <mc:Fallback xmlns="">
      <p:transition spd="slow" advTm="1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a:t>What are Stressors that You May be Facing? </a:t>
            </a:r>
            <a:endParaRPr lang="en-US" dirty="0"/>
          </a:p>
        </p:txBody>
      </p:sp>
      <p:sp>
        <p:nvSpPr>
          <p:cNvPr id="5" name="Content Placeholder 4">
            <a:extLst>
              <a:ext uri="{FF2B5EF4-FFF2-40B4-BE49-F238E27FC236}">
                <a16:creationId xmlns:a16="http://schemas.microsoft.com/office/drawing/2014/main" id="{EB17EFA0-AD91-47CB-8CAE-5D7D4B161BDB}"/>
              </a:ext>
            </a:extLst>
          </p:cNvPr>
          <p:cNvSpPr>
            <a:spLocks noGrp="1"/>
          </p:cNvSpPr>
          <p:nvPr>
            <p:ph idx="1"/>
          </p:nvPr>
        </p:nvSpPr>
        <p:spPr/>
        <p:txBody>
          <a:bodyPr/>
          <a:lstStyle/>
          <a:p>
            <a:r>
              <a:rPr lang="en-US" dirty="0"/>
              <a:t>State of Alabama’s members: </a:t>
            </a:r>
          </a:p>
          <a:p>
            <a:pPr lvl="1"/>
            <a:r>
              <a:rPr lang="en-US" dirty="0"/>
              <a:t>Demanding work schedules</a:t>
            </a:r>
          </a:p>
          <a:p>
            <a:pPr lvl="1"/>
            <a:r>
              <a:rPr lang="en-US" dirty="0"/>
              <a:t>Family and work/life balance</a:t>
            </a:r>
          </a:p>
          <a:p>
            <a:pPr lvl="1"/>
            <a:r>
              <a:rPr lang="en-US" dirty="0"/>
              <a:t>Health and wellness concerns</a:t>
            </a:r>
          </a:p>
          <a:p>
            <a:endParaRPr lang="en-US" dirty="0"/>
          </a:p>
        </p:txBody>
      </p:sp>
      <p:pic>
        <p:nvPicPr>
          <p:cNvPr id="6" name="Audio 5">
            <a:hlinkClick r:id="" action="ppaction://media"/>
            <a:extLst>
              <a:ext uri="{FF2B5EF4-FFF2-40B4-BE49-F238E27FC236}">
                <a16:creationId xmlns:a16="http://schemas.microsoft.com/office/drawing/2014/main" id="{8C499550-00B9-E543-5A4B-F545C5EE80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02058439"/>
      </p:ext>
    </p:extLst>
  </p:cSld>
  <p:clrMapOvr>
    <a:masterClrMapping/>
  </p:clrMapOvr>
  <mc:AlternateContent xmlns:mc="http://schemas.openxmlformats.org/markup-compatibility/2006" xmlns:p14="http://schemas.microsoft.com/office/powerpoint/2010/main">
    <mc:Choice Requires="p14">
      <p:transition spd="slow" p14:dur="2000" advTm="28029"/>
    </mc:Choice>
    <mc:Fallback xmlns="">
      <p:transition spd="slow" advTm="28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How do You Manage Your Stressors? </a:t>
            </a:r>
            <a:endParaRPr lang="en-US" dirty="0"/>
          </a:p>
        </p:txBody>
      </p:sp>
      <p:sp>
        <p:nvSpPr>
          <p:cNvPr id="5" name="Content Placeholder 4">
            <a:extLst>
              <a:ext uri="{FF2B5EF4-FFF2-40B4-BE49-F238E27FC236}">
                <a16:creationId xmlns:a16="http://schemas.microsoft.com/office/drawing/2014/main" id="{546EEC02-1255-4E52-AD7E-D364FA190840}"/>
              </a:ext>
            </a:extLst>
          </p:cNvPr>
          <p:cNvSpPr>
            <a:spLocks noGrp="1"/>
          </p:cNvSpPr>
          <p:nvPr>
            <p:ph idx="1"/>
          </p:nvPr>
        </p:nvSpPr>
        <p:spPr/>
        <p:txBody>
          <a:bodyPr>
            <a:normAutofit lnSpcReduction="10000"/>
          </a:bodyPr>
          <a:lstStyle/>
          <a:p>
            <a:pPr marL="0" indent="0">
              <a:buNone/>
            </a:pPr>
            <a:r>
              <a:rPr lang="en-US" b="1" dirty="0"/>
              <a:t>Questions to ask yourself (or write down): </a:t>
            </a:r>
          </a:p>
          <a:p>
            <a:pPr marL="1066785" lvl="1" indent="-457200">
              <a:buFont typeface="+mj-lt"/>
              <a:buAutoNum type="arabicPeriod"/>
            </a:pPr>
            <a:r>
              <a:rPr lang="en-US" dirty="0"/>
              <a:t>Do you explain away stress as temporary (“I just have a million things going on right now”) even though you can’t remember the last time you took a breather? </a:t>
            </a:r>
          </a:p>
          <a:p>
            <a:pPr marL="1066785" lvl="1" indent="-457200">
              <a:buFont typeface="+mj-lt"/>
              <a:buAutoNum type="arabicPeriod"/>
            </a:pPr>
            <a:r>
              <a:rPr lang="en-US" dirty="0"/>
              <a:t>Do you define stress as an integral part of your work or home life (“things are always crazy around here”) or as a part of your personality (“I have a lot of nervous energy, that’s all”)? </a:t>
            </a:r>
          </a:p>
          <a:p>
            <a:pPr marL="1066785" lvl="1" indent="-457200">
              <a:buFont typeface="+mj-lt"/>
              <a:buAutoNum type="arabicPeriod"/>
            </a:pPr>
            <a:r>
              <a:rPr lang="en-US" dirty="0"/>
              <a:t>Do you blame your stress on other people or outside events, or view it as entirely normal and unexceptional (“If Mark wouldn’t set so many deadlines, I’d be able to get more done”)?</a:t>
            </a:r>
          </a:p>
          <a:p>
            <a:endParaRPr lang="en-US" dirty="0"/>
          </a:p>
        </p:txBody>
      </p:sp>
      <p:pic>
        <p:nvPicPr>
          <p:cNvPr id="6" name="Audio 5">
            <a:hlinkClick r:id="" action="ppaction://media"/>
            <a:extLst>
              <a:ext uri="{FF2B5EF4-FFF2-40B4-BE49-F238E27FC236}">
                <a16:creationId xmlns:a16="http://schemas.microsoft.com/office/drawing/2014/main" id="{BC80985C-6CFC-AE95-5CC0-6CC994FF6D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19279888"/>
      </p:ext>
    </p:extLst>
  </p:cSld>
  <p:clrMapOvr>
    <a:masterClrMapping/>
  </p:clrMapOvr>
  <mc:AlternateContent xmlns:mc="http://schemas.openxmlformats.org/markup-compatibility/2006" xmlns:p14="http://schemas.microsoft.com/office/powerpoint/2010/main">
    <mc:Choice Requires="p14">
      <p:transition spd="slow" p14:dur="2000" advTm="62897"/>
    </mc:Choice>
    <mc:Fallback xmlns="">
      <p:transition spd="slow" advTm="62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Coping with Stress: Tip #1</a:t>
            </a:r>
            <a:endParaRPr lang="en-US" dirty="0"/>
          </a:p>
        </p:txBody>
      </p:sp>
      <p:sp>
        <p:nvSpPr>
          <p:cNvPr id="5" name="Content Placeholder 4">
            <a:extLst>
              <a:ext uri="{FF2B5EF4-FFF2-40B4-BE49-F238E27FC236}">
                <a16:creationId xmlns:a16="http://schemas.microsoft.com/office/drawing/2014/main" id="{5A544800-6FD2-4BEF-BEF6-70827FC74BE2}"/>
              </a:ext>
            </a:extLst>
          </p:cNvPr>
          <p:cNvSpPr>
            <a:spLocks noGrp="1"/>
          </p:cNvSpPr>
          <p:nvPr>
            <p:ph idx="1"/>
          </p:nvPr>
        </p:nvSpPr>
        <p:spPr/>
        <p:txBody>
          <a:bodyPr>
            <a:normAutofit fontScale="92500" lnSpcReduction="10000"/>
          </a:bodyPr>
          <a:lstStyle/>
          <a:p>
            <a:pPr marL="0" indent="0">
              <a:buNone/>
            </a:pPr>
            <a:r>
              <a:rPr lang="en-US" b="1" dirty="0"/>
              <a:t>Start a Stress Journal </a:t>
            </a:r>
          </a:p>
          <a:p>
            <a:r>
              <a:rPr lang="en-US" dirty="0"/>
              <a:t>This doesn’t need to be a fancy journal or notebook, any piece(s) of paper can be construed to create a “stress journal.” You can even use the “Notes” function on your phone or iPad </a:t>
            </a:r>
          </a:p>
          <a:p>
            <a:r>
              <a:rPr lang="en-US" dirty="0"/>
              <a:t>A stress journal will help you identify the regular stressors in your life and how you deal with them </a:t>
            </a:r>
          </a:p>
          <a:p>
            <a:r>
              <a:rPr lang="en-US" dirty="0"/>
              <a:t>Each time you feel stressed, write it down (or keep a set of post it notes and enter them in at the end of the day)</a:t>
            </a:r>
          </a:p>
          <a:p>
            <a:r>
              <a:rPr lang="en-US" dirty="0"/>
              <a:t>As you keep the daily log, you will begin to see patterns and common themes </a:t>
            </a:r>
          </a:p>
          <a:p>
            <a:endParaRPr lang="en-US" dirty="0"/>
          </a:p>
        </p:txBody>
      </p:sp>
      <p:pic>
        <p:nvPicPr>
          <p:cNvPr id="6" name="Audio 5">
            <a:hlinkClick r:id="" action="ppaction://media"/>
            <a:extLst>
              <a:ext uri="{FF2B5EF4-FFF2-40B4-BE49-F238E27FC236}">
                <a16:creationId xmlns:a16="http://schemas.microsoft.com/office/drawing/2014/main" id="{B1545EF0-F396-E9A9-ECEC-90756CA74C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41937583"/>
      </p:ext>
    </p:extLst>
  </p:cSld>
  <p:clrMapOvr>
    <a:masterClrMapping/>
  </p:clrMapOvr>
  <mc:AlternateContent xmlns:mc="http://schemas.openxmlformats.org/markup-compatibility/2006" xmlns:p14="http://schemas.microsoft.com/office/powerpoint/2010/main">
    <mc:Choice Requires="p14">
      <p:transition spd="slow" p14:dur="2000" advTm="35350"/>
    </mc:Choice>
    <mc:Fallback xmlns="">
      <p:transition spd="slow" advTm="35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Coping with Stress: Tip #1</a:t>
            </a:r>
            <a:endParaRPr lang="en-US" dirty="0"/>
          </a:p>
        </p:txBody>
      </p:sp>
      <p:sp>
        <p:nvSpPr>
          <p:cNvPr id="7" name="Content Placeholder 6">
            <a:extLst>
              <a:ext uri="{FF2B5EF4-FFF2-40B4-BE49-F238E27FC236}">
                <a16:creationId xmlns:a16="http://schemas.microsoft.com/office/drawing/2014/main" id="{51A24DF0-AB39-4FD4-834F-76B5995E5856}"/>
              </a:ext>
            </a:extLst>
          </p:cNvPr>
          <p:cNvSpPr>
            <a:spLocks noGrp="1"/>
          </p:cNvSpPr>
          <p:nvPr>
            <p:ph idx="1"/>
          </p:nvPr>
        </p:nvSpPr>
        <p:spPr/>
        <p:txBody>
          <a:bodyPr>
            <a:normAutofit/>
          </a:bodyPr>
          <a:lstStyle/>
          <a:p>
            <a:pPr marL="0" indent="0">
              <a:buNone/>
            </a:pPr>
            <a:r>
              <a:rPr lang="en-US" b="1"/>
              <a:t>Start a Stress Journal (cont.)</a:t>
            </a:r>
          </a:p>
          <a:p>
            <a:r>
              <a:rPr lang="en-US"/>
              <a:t>Write down: </a:t>
            </a:r>
          </a:p>
          <a:p>
            <a:pPr lvl="1"/>
            <a:r>
              <a:rPr lang="en-US"/>
              <a:t>What caused your stress. Is it a person, project, certain day of the week? If you aren't sure, make a guess </a:t>
            </a:r>
          </a:p>
          <a:p>
            <a:pPr lvl="1"/>
            <a:r>
              <a:rPr lang="en-US"/>
              <a:t>How you felt physically and emotionally </a:t>
            </a:r>
          </a:p>
          <a:p>
            <a:pPr lvl="1"/>
            <a:r>
              <a:rPr lang="en-US"/>
              <a:t>How did you act in response? </a:t>
            </a:r>
          </a:p>
          <a:p>
            <a:pPr lvl="1"/>
            <a:r>
              <a:rPr lang="en-US"/>
              <a:t>What did you do to rise above the stress situation? </a:t>
            </a:r>
            <a:endParaRPr lang="en-US" dirty="0"/>
          </a:p>
        </p:txBody>
      </p:sp>
      <p:pic>
        <p:nvPicPr>
          <p:cNvPr id="5" name="Audio 4">
            <a:hlinkClick r:id="" action="ppaction://media"/>
            <a:extLst>
              <a:ext uri="{FF2B5EF4-FFF2-40B4-BE49-F238E27FC236}">
                <a16:creationId xmlns:a16="http://schemas.microsoft.com/office/drawing/2014/main" id="{50147479-A6BD-8990-3E7B-22BA1C1CE7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38079461"/>
      </p:ext>
    </p:extLst>
  </p:cSld>
  <p:clrMapOvr>
    <a:masterClrMapping/>
  </p:clrMapOvr>
  <mc:AlternateContent xmlns:mc="http://schemas.openxmlformats.org/markup-compatibility/2006" xmlns:p14="http://schemas.microsoft.com/office/powerpoint/2010/main">
    <mc:Choice Requires="p14">
      <p:transition spd="slow" p14:dur="2000" advTm="32614"/>
    </mc:Choice>
    <mc:Fallback xmlns="">
      <p:transition spd="slow" advTm="32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C47984-473E-4769-86AD-1440622AFF4C}"/>
              </a:ext>
            </a:extLst>
          </p:cNvPr>
          <p:cNvSpPr/>
          <p:nvPr/>
        </p:nvSpPr>
        <p:spPr>
          <a:xfrm>
            <a:off x="2732717" y="1318373"/>
            <a:ext cx="9137843" cy="3416320"/>
          </a:xfrm>
          <a:prstGeom prst="rect">
            <a:avLst/>
          </a:prstGeom>
        </p:spPr>
        <p:txBody>
          <a:bodyPr wrap="square">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EEECE1">
                    <a:lumMod val="25000"/>
                  </a:srgbClr>
                </a:solidFill>
                <a:effectLst/>
                <a:uLnTx/>
                <a:uFillTx/>
                <a:latin typeface="Arial" panose="020B0604020202020204" pitchFamily="34" charset="0"/>
                <a:ea typeface="+mn-ea"/>
                <a:cs typeface="Arial" panose="020B0604020202020204" pitchFamily="34" charset="0"/>
              </a:rPr>
              <a:t>This presentation is part of the services provided by the State Employee Assistance Program through Behavioral Health Systems, Inc.  The State EAP is administered and managed by the State Department of Finance’s Division of Risk Management (DORM). If you have questions regarding the policy, procedures or services provided by this program, please contact the Program Coordinator, Kwatasian Hunt, at  </a:t>
            </a:r>
            <a:r>
              <a:rPr kumimoji="0" lang="en-US" sz="1800" b="0" i="0" u="sng" strike="noStrike" kern="1200" cap="none" spc="0" normalizeH="0" baseline="0" noProof="0" dirty="0">
                <a:ln>
                  <a:noFill/>
                </a:ln>
                <a:solidFill>
                  <a:prstClr val="black"/>
                </a:solidFill>
                <a:effectLst/>
                <a:uLnTx/>
                <a:uFillTx/>
                <a:latin typeface="Arial" charset="0"/>
                <a:ea typeface="+mn-ea"/>
                <a:cs typeface="+mn-cs"/>
                <a:hlinkClick r:id="rId5"/>
              </a:rPr>
              <a:t>eap.information@finance.alabama.gov</a:t>
            </a:r>
            <a:r>
              <a:rPr kumimoji="0" lang="en-US" sz="1800" b="0" i="0" u="none" strike="noStrike" kern="1200" cap="none" spc="0" normalizeH="0" baseline="0" noProof="0" dirty="0">
                <a:ln>
                  <a:noFill/>
                </a:ln>
                <a:solidFill>
                  <a:srgbClr val="EEECE1">
                    <a:lumMod val="25000"/>
                  </a:srgbClr>
                </a:solidFill>
                <a:effectLst/>
                <a:uLnTx/>
                <a:uFillTx/>
                <a:latin typeface="Arial" panose="020B0604020202020204" pitchFamily="34" charset="0"/>
                <a:ea typeface="+mn-ea"/>
                <a:cs typeface="Arial" panose="020B0604020202020204" pitchFamily="34" charset="0"/>
              </a:rPr>
              <a:t>.  You can also find more information about the State Employee Assistance Program on the Division of Risk Management’s website at </a:t>
            </a:r>
            <a:r>
              <a:rPr kumimoji="0" lang="en-US" sz="1800" b="0" i="0" u="sng" strike="noStrike" kern="1200" cap="none" spc="0" normalizeH="0" baseline="0" noProof="0" dirty="0">
                <a:ln>
                  <a:noFill/>
                </a:ln>
                <a:solidFill>
                  <a:srgbClr val="EEECE1">
                    <a:lumMod val="25000"/>
                  </a:srgbClr>
                </a:solidFill>
                <a:effectLst/>
                <a:uLnTx/>
                <a:uFillTx/>
                <a:latin typeface="Arial" panose="020B0604020202020204" pitchFamily="34" charset="0"/>
                <a:ea typeface="+mn-ea"/>
                <a:cs typeface="Arial" panose="020B0604020202020204" pitchFamily="34" charset="0"/>
                <a:hlinkClick r:id="rId6"/>
              </a:rPr>
              <a:t>www.riskmgt.alabama.gov</a:t>
            </a:r>
            <a:r>
              <a:rPr kumimoji="0" lang="en-US" sz="1800" b="0" i="0" u="none" strike="noStrike" kern="1200" cap="none" spc="0" normalizeH="0" baseline="0" noProof="0" dirty="0">
                <a:ln>
                  <a:noFill/>
                </a:ln>
                <a:solidFill>
                  <a:srgbClr val="EEECE1">
                    <a:lumMod val="25000"/>
                  </a:srgbClr>
                </a:solidFill>
                <a:effectLst/>
                <a:uLnTx/>
                <a:uFillTx/>
                <a:latin typeface="Arial" panose="020B0604020202020204" pitchFamily="34" charset="0"/>
                <a:ea typeface="+mn-ea"/>
                <a:cs typeface="Arial" panose="020B0604020202020204" pitchFamily="34" charset="0"/>
              </a:rPr>
              <a:t>.</a:t>
            </a:r>
          </a:p>
        </p:txBody>
      </p:sp>
      <p:sp>
        <p:nvSpPr>
          <p:cNvPr id="7" name="Title 6">
            <a:extLst>
              <a:ext uri="{FF2B5EF4-FFF2-40B4-BE49-F238E27FC236}">
                <a16:creationId xmlns:a16="http://schemas.microsoft.com/office/drawing/2014/main" id="{3450F12A-5E16-4495-8B29-6B67CEBEAEF1}"/>
              </a:ext>
            </a:extLst>
          </p:cNvPr>
          <p:cNvSpPr>
            <a:spLocks noGrp="1"/>
          </p:cNvSpPr>
          <p:nvPr>
            <p:ph type="title"/>
          </p:nvPr>
        </p:nvSpPr>
        <p:spPr/>
        <p:txBody>
          <a:bodyPr>
            <a:normAutofit/>
          </a:bodyPr>
          <a:lstStyle/>
          <a:p>
            <a:r>
              <a:rPr lang="en-US"/>
              <a:t>State Employee Assistance Program</a:t>
            </a:r>
            <a:endParaRPr lang="en-US" dirty="0"/>
          </a:p>
        </p:txBody>
      </p:sp>
      <p:pic>
        <p:nvPicPr>
          <p:cNvPr id="15" name="Audio 14">
            <a:hlinkClick r:id="" action="ppaction://media"/>
            <a:extLst>
              <a:ext uri="{FF2B5EF4-FFF2-40B4-BE49-F238E27FC236}">
                <a16:creationId xmlns:a16="http://schemas.microsoft.com/office/drawing/2014/main" id="{B4ED15C4-1871-8A8E-3B76-C8BBC507F9B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23197507"/>
      </p:ext>
    </p:extLst>
  </p:cSld>
  <p:clrMapOvr>
    <a:masterClrMapping/>
  </p:clrMapOvr>
  <mc:AlternateContent xmlns:mc="http://schemas.openxmlformats.org/markup-compatibility/2006" xmlns:p14="http://schemas.microsoft.com/office/powerpoint/2010/main">
    <mc:Choice Requires="p14">
      <p:transition spd="slow" p14:dur="2000" advTm="45037"/>
    </mc:Choice>
    <mc:Fallback xmlns="">
      <p:transition spd="slow" advTm="45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Coping with Stress: Tip #1</a:t>
            </a:r>
            <a:endParaRPr lang="en-US" dirty="0"/>
          </a:p>
        </p:txBody>
      </p:sp>
      <p:sp>
        <p:nvSpPr>
          <p:cNvPr id="8" name="Content Placeholder 7">
            <a:extLst>
              <a:ext uri="{FF2B5EF4-FFF2-40B4-BE49-F238E27FC236}">
                <a16:creationId xmlns:a16="http://schemas.microsoft.com/office/drawing/2014/main" id="{AC065540-CA80-42C9-9F7F-C70E97709836}"/>
              </a:ext>
            </a:extLst>
          </p:cNvPr>
          <p:cNvSpPr>
            <a:spLocks noGrp="1"/>
          </p:cNvSpPr>
          <p:nvPr>
            <p:ph idx="1"/>
          </p:nvPr>
        </p:nvSpPr>
        <p:spPr/>
        <p:txBody>
          <a:bodyPr>
            <a:normAutofit/>
          </a:bodyPr>
          <a:lstStyle/>
          <a:p>
            <a:pPr marL="0" indent="0">
              <a:buNone/>
            </a:pPr>
            <a:r>
              <a:rPr lang="en-US" b="1" dirty="0"/>
              <a:t>Start a Stress Journal (cont.)</a:t>
            </a:r>
          </a:p>
          <a:p>
            <a:r>
              <a:rPr lang="en-US" dirty="0"/>
              <a:t>Example: </a:t>
            </a:r>
          </a:p>
          <a:p>
            <a:pPr lvl="1"/>
            <a:r>
              <a:rPr lang="en-US" b="1" dirty="0"/>
              <a:t>What caused your stress? Is it a person, project, certain day of the week? If you aren't sure, make a guess </a:t>
            </a:r>
          </a:p>
          <a:p>
            <a:pPr marL="609585" lvl="1" indent="0">
              <a:buNone/>
            </a:pPr>
            <a:r>
              <a:rPr lang="en-US" dirty="0"/>
              <a:t>“Mark set another deadline”</a:t>
            </a:r>
          </a:p>
          <a:p>
            <a:pPr lvl="1"/>
            <a:r>
              <a:rPr lang="en-US" b="1" dirty="0"/>
              <a:t>How you felt physically and emotionally </a:t>
            </a:r>
          </a:p>
          <a:p>
            <a:pPr marL="609585" lvl="1" indent="0">
              <a:buNone/>
            </a:pPr>
            <a:r>
              <a:rPr lang="en-US" dirty="0"/>
              <a:t>“It caused me to feel flushed and exhausted”</a:t>
            </a:r>
          </a:p>
          <a:p>
            <a:endParaRPr lang="en-US" dirty="0"/>
          </a:p>
        </p:txBody>
      </p:sp>
      <p:pic>
        <p:nvPicPr>
          <p:cNvPr id="5" name="Audio 4">
            <a:hlinkClick r:id="" action="ppaction://media"/>
            <a:extLst>
              <a:ext uri="{FF2B5EF4-FFF2-40B4-BE49-F238E27FC236}">
                <a16:creationId xmlns:a16="http://schemas.microsoft.com/office/drawing/2014/main" id="{821FAF62-D0AA-9E22-CA7D-23AE66CD42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89290356"/>
      </p:ext>
    </p:extLst>
  </p:cSld>
  <p:clrMapOvr>
    <a:masterClrMapping/>
  </p:clrMapOvr>
  <mc:AlternateContent xmlns:mc="http://schemas.openxmlformats.org/markup-compatibility/2006" xmlns:p14="http://schemas.microsoft.com/office/powerpoint/2010/main">
    <mc:Choice Requires="p14">
      <p:transition spd="slow" p14:dur="2000" advTm="18324"/>
    </mc:Choice>
    <mc:Fallback xmlns="">
      <p:transition spd="slow" advTm="18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Coping with Stress: Tip #1</a:t>
            </a:r>
            <a:endParaRPr lang="en-US" dirty="0"/>
          </a:p>
        </p:txBody>
      </p:sp>
      <p:sp>
        <p:nvSpPr>
          <p:cNvPr id="5" name="Content Placeholder 4">
            <a:extLst>
              <a:ext uri="{FF2B5EF4-FFF2-40B4-BE49-F238E27FC236}">
                <a16:creationId xmlns:a16="http://schemas.microsoft.com/office/drawing/2014/main" id="{22D278AE-2130-46DE-BC0B-59F3CF366556}"/>
              </a:ext>
            </a:extLst>
          </p:cNvPr>
          <p:cNvSpPr>
            <a:spLocks noGrp="1"/>
          </p:cNvSpPr>
          <p:nvPr>
            <p:ph idx="1"/>
          </p:nvPr>
        </p:nvSpPr>
        <p:spPr/>
        <p:txBody>
          <a:bodyPr>
            <a:normAutofit/>
          </a:bodyPr>
          <a:lstStyle/>
          <a:p>
            <a:pPr marL="0" indent="0">
              <a:buNone/>
            </a:pPr>
            <a:r>
              <a:rPr lang="en-US" b="1" dirty="0"/>
              <a:t>Start a Stress Journal (cont.)</a:t>
            </a:r>
          </a:p>
          <a:p>
            <a:r>
              <a:rPr lang="en-US" dirty="0"/>
              <a:t>Example: </a:t>
            </a:r>
          </a:p>
          <a:p>
            <a:pPr lvl="1"/>
            <a:r>
              <a:rPr lang="en-US" b="1" dirty="0"/>
              <a:t>How did you act in response? </a:t>
            </a:r>
          </a:p>
          <a:p>
            <a:pPr marL="609585" lvl="1" indent="0">
              <a:buNone/>
            </a:pPr>
            <a:r>
              <a:rPr lang="en-US" dirty="0"/>
              <a:t>“I decided to take a walk around the building and walk the stairs between floors” </a:t>
            </a:r>
          </a:p>
          <a:p>
            <a:pPr lvl="1"/>
            <a:r>
              <a:rPr lang="en-US" b="1" dirty="0"/>
              <a:t>What did you do to rise above the stress situation? </a:t>
            </a:r>
          </a:p>
          <a:p>
            <a:pPr marL="609585" lvl="1" indent="0">
              <a:buNone/>
            </a:pPr>
            <a:r>
              <a:rPr lang="en-US" dirty="0"/>
              <a:t>“After my five minute break, I looked at my calendar and juggled a few priorities. I let Mark know that one would need to be put off two weeks if I was to make this new deadline”</a:t>
            </a:r>
          </a:p>
          <a:p>
            <a:endParaRPr lang="en-US" dirty="0"/>
          </a:p>
        </p:txBody>
      </p:sp>
      <p:pic>
        <p:nvPicPr>
          <p:cNvPr id="6" name="Audio 5">
            <a:hlinkClick r:id="" action="ppaction://media"/>
            <a:extLst>
              <a:ext uri="{FF2B5EF4-FFF2-40B4-BE49-F238E27FC236}">
                <a16:creationId xmlns:a16="http://schemas.microsoft.com/office/drawing/2014/main" id="{AE3CDFF0-9D9C-405A-B318-E3044F992E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85118463"/>
      </p:ext>
    </p:extLst>
  </p:cSld>
  <p:clrMapOvr>
    <a:masterClrMapping/>
  </p:clrMapOvr>
  <mc:AlternateContent xmlns:mc="http://schemas.openxmlformats.org/markup-compatibility/2006" xmlns:p14="http://schemas.microsoft.com/office/powerpoint/2010/main">
    <mc:Choice Requires="p14">
      <p:transition spd="slow" p14:dur="2000" advTm="35431"/>
    </mc:Choice>
    <mc:Fallback xmlns="">
      <p:transition spd="slow" advTm="35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Identifying What Worked</a:t>
            </a:r>
            <a:endParaRPr lang="en-US" dirty="0"/>
          </a:p>
        </p:txBody>
      </p:sp>
      <p:sp>
        <p:nvSpPr>
          <p:cNvPr id="5" name="Content Placeholder 4">
            <a:extLst>
              <a:ext uri="{FF2B5EF4-FFF2-40B4-BE49-F238E27FC236}">
                <a16:creationId xmlns:a16="http://schemas.microsoft.com/office/drawing/2014/main" id="{55841073-73C6-4FD9-8653-B6C9C047148C}"/>
              </a:ext>
            </a:extLst>
          </p:cNvPr>
          <p:cNvSpPr>
            <a:spLocks noGrp="1"/>
          </p:cNvSpPr>
          <p:nvPr>
            <p:ph idx="1"/>
          </p:nvPr>
        </p:nvSpPr>
        <p:spPr/>
        <p:txBody>
          <a:bodyPr/>
          <a:lstStyle/>
          <a:p>
            <a:r>
              <a:rPr lang="en-US"/>
              <a:t>From the previous example, what were a few coping techniques that the employee used to deal with the stressful situation?</a:t>
            </a:r>
          </a:p>
          <a:p>
            <a:endParaRPr lang="en-US" dirty="0"/>
          </a:p>
        </p:txBody>
      </p:sp>
      <p:pic>
        <p:nvPicPr>
          <p:cNvPr id="6" name="Audio 5">
            <a:hlinkClick r:id="" action="ppaction://media"/>
            <a:extLst>
              <a:ext uri="{FF2B5EF4-FFF2-40B4-BE49-F238E27FC236}">
                <a16:creationId xmlns:a16="http://schemas.microsoft.com/office/drawing/2014/main" id="{14166A52-D677-B41F-28B1-A306DFA83F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49961857"/>
      </p:ext>
    </p:extLst>
  </p:cSld>
  <p:clrMapOvr>
    <a:masterClrMapping/>
  </p:clrMapOvr>
  <mc:AlternateContent xmlns:mc="http://schemas.openxmlformats.org/markup-compatibility/2006" xmlns:p14="http://schemas.microsoft.com/office/powerpoint/2010/main">
    <mc:Choice Requires="p14">
      <p:transition spd="slow" p14:dur="2000" advTm="26370"/>
    </mc:Choice>
    <mc:Fallback xmlns="">
      <p:transition spd="slow" advTm="26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a:t>De-Stressor to Remember</a:t>
            </a:r>
            <a:endParaRPr lang="en-US" dirty="0"/>
          </a:p>
        </p:txBody>
      </p:sp>
      <p:sp>
        <p:nvSpPr>
          <p:cNvPr id="4" name="Content Placeholder 4"/>
          <p:cNvSpPr>
            <a:spLocks noGrp="1"/>
          </p:cNvSpPr>
          <p:nvPr>
            <p:ph idx="1"/>
          </p:nvPr>
        </p:nvSpPr>
        <p:spPr/>
        <p:txBody>
          <a:bodyPr>
            <a:normAutofit/>
          </a:bodyPr>
          <a:lstStyle/>
          <a:p>
            <a:pPr marL="0" indent="0" algn="ctr">
              <a:buNone/>
            </a:pPr>
            <a:r>
              <a:rPr lang="en-US" dirty="0"/>
              <a:t>“If I continue to think as I have always thought, I will continue to act as I have always acted. </a:t>
            </a:r>
          </a:p>
          <a:p>
            <a:pPr marL="0" indent="0" algn="ctr">
              <a:buNone/>
            </a:pPr>
            <a:r>
              <a:rPr lang="en-US" dirty="0"/>
              <a:t>If I continue to act as I have always acted, I will continue to get what I have always gotten.”</a:t>
            </a:r>
          </a:p>
          <a:p>
            <a:pPr marL="0" indent="0">
              <a:buNone/>
            </a:pPr>
            <a:r>
              <a:rPr lang="en-US" dirty="0"/>
              <a:t>		- Achieving Balance</a:t>
            </a:r>
          </a:p>
        </p:txBody>
      </p:sp>
      <p:pic>
        <p:nvPicPr>
          <p:cNvPr id="5" name="Audio 4">
            <a:hlinkClick r:id="" action="ppaction://media"/>
            <a:extLst>
              <a:ext uri="{FF2B5EF4-FFF2-40B4-BE49-F238E27FC236}">
                <a16:creationId xmlns:a16="http://schemas.microsoft.com/office/drawing/2014/main" id="{C1AFCBD3-F383-DFFD-A815-C6C7FD2AE7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95044984"/>
      </p:ext>
    </p:extLst>
  </p:cSld>
  <p:clrMapOvr>
    <a:masterClrMapping/>
  </p:clrMapOvr>
  <mc:AlternateContent xmlns:mc="http://schemas.openxmlformats.org/markup-compatibility/2006" xmlns:p14="http://schemas.microsoft.com/office/powerpoint/2010/main">
    <mc:Choice Requires="p14">
      <p:transition spd="slow" p14:dur="2000" advTm="22020"/>
    </mc:Choice>
    <mc:Fallback xmlns="">
      <p:transition spd="slow" advTm="22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Coping with Stress: Tip #2</a:t>
            </a:r>
            <a:endParaRPr lang="en-US" dirty="0"/>
          </a:p>
        </p:txBody>
      </p:sp>
      <p:sp>
        <p:nvSpPr>
          <p:cNvPr id="5" name="Content Placeholder 4">
            <a:extLst>
              <a:ext uri="{FF2B5EF4-FFF2-40B4-BE49-F238E27FC236}">
                <a16:creationId xmlns:a16="http://schemas.microsoft.com/office/drawing/2014/main" id="{A538CD60-9911-4872-BF6F-4E5D8771D823}"/>
              </a:ext>
            </a:extLst>
          </p:cNvPr>
          <p:cNvSpPr>
            <a:spLocks noGrp="1"/>
          </p:cNvSpPr>
          <p:nvPr>
            <p:ph idx="1"/>
          </p:nvPr>
        </p:nvSpPr>
        <p:spPr/>
        <p:txBody>
          <a:bodyPr>
            <a:normAutofit lnSpcReduction="10000"/>
          </a:bodyPr>
          <a:lstStyle/>
          <a:p>
            <a:pPr marL="0" indent="0">
              <a:buNone/>
            </a:pPr>
            <a:r>
              <a:rPr lang="en-US" b="1" dirty="0"/>
              <a:t>Replace Unhealthy Coping Strategies with Healthy Ones</a:t>
            </a:r>
          </a:p>
          <a:p>
            <a:r>
              <a:rPr lang="en-US" dirty="0"/>
              <a:t>Think about the ways you currently manage and cope with stress in your life. What coping strategies are you using? </a:t>
            </a:r>
          </a:p>
          <a:p>
            <a:r>
              <a:rPr lang="en-US" dirty="0"/>
              <a:t>Are your coping mechanisms healthy or unhealthy, productive or unproductive? </a:t>
            </a:r>
          </a:p>
          <a:p>
            <a:r>
              <a:rPr lang="en-US" dirty="0"/>
              <a:t>At times, people cope with stress in ways that can compound the problem AND welcome more stress into their lives</a:t>
            </a:r>
          </a:p>
          <a:p>
            <a:endParaRPr lang="en-US" dirty="0"/>
          </a:p>
        </p:txBody>
      </p:sp>
      <p:pic>
        <p:nvPicPr>
          <p:cNvPr id="6" name="Audio 5">
            <a:hlinkClick r:id="" action="ppaction://media"/>
            <a:extLst>
              <a:ext uri="{FF2B5EF4-FFF2-40B4-BE49-F238E27FC236}">
                <a16:creationId xmlns:a16="http://schemas.microsoft.com/office/drawing/2014/main" id="{DCFCADCE-9B2B-C2EC-AFF9-4460975424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63485124"/>
      </p:ext>
    </p:extLst>
  </p:cSld>
  <p:clrMapOvr>
    <a:masterClrMapping/>
  </p:clrMapOvr>
  <mc:AlternateContent xmlns:mc="http://schemas.openxmlformats.org/markup-compatibility/2006" xmlns:p14="http://schemas.microsoft.com/office/powerpoint/2010/main">
    <mc:Choice Requires="p14">
      <p:transition spd="slow" p14:dur="2000" advTm="43297"/>
    </mc:Choice>
    <mc:Fallback xmlns="">
      <p:transition spd="slow" advTm="43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DDB721-6306-48CE-96A2-F44F44CBC486}"/>
              </a:ext>
            </a:extLst>
          </p:cNvPr>
          <p:cNvSpPr>
            <a:spLocks noGrp="1"/>
          </p:cNvSpPr>
          <p:nvPr>
            <p:ph sz="half" idx="1"/>
          </p:nvPr>
        </p:nvSpPr>
        <p:spPr/>
        <p:txBody>
          <a:bodyPr/>
          <a:lstStyle/>
          <a:p>
            <a:pPr marL="0" indent="0">
              <a:buNone/>
            </a:pPr>
            <a:r>
              <a:rPr lang="en-US" sz="2400" b="1" u="sng" dirty="0"/>
              <a:t>Healthy Ways to Cope</a:t>
            </a:r>
          </a:p>
          <a:p>
            <a:r>
              <a:rPr lang="en-US" sz="2000" dirty="0"/>
              <a:t>Be organized. Manage your day instead of it managing you</a:t>
            </a:r>
          </a:p>
          <a:p>
            <a:r>
              <a:rPr lang="en-US" sz="2000" dirty="0"/>
              <a:t>Drink plenty of water during the day to stay replenished</a:t>
            </a:r>
          </a:p>
          <a:p>
            <a:r>
              <a:rPr lang="en-US" sz="2000" dirty="0"/>
              <a:t>Focus on the team approach and stay positive</a:t>
            </a:r>
          </a:p>
          <a:p>
            <a:r>
              <a:rPr lang="en-US" sz="2000" dirty="0"/>
              <a:t>Work with your supervisor if you are having difficulty keeping up with deadlines</a:t>
            </a:r>
          </a:p>
          <a:p>
            <a:r>
              <a:rPr lang="en-US" sz="2000" dirty="0"/>
              <a:t>Walking and talking with a friend</a:t>
            </a:r>
          </a:p>
          <a:p>
            <a:endParaRPr lang="en-US" sz="2000" dirty="0"/>
          </a:p>
        </p:txBody>
      </p:sp>
      <p:sp>
        <p:nvSpPr>
          <p:cNvPr id="3" name="Content Placeholder 2">
            <a:extLst>
              <a:ext uri="{FF2B5EF4-FFF2-40B4-BE49-F238E27FC236}">
                <a16:creationId xmlns:a16="http://schemas.microsoft.com/office/drawing/2014/main" id="{72BBC182-EB97-4271-8142-D8B9E9B4A467}"/>
              </a:ext>
            </a:extLst>
          </p:cNvPr>
          <p:cNvSpPr>
            <a:spLocks noGrp="1"/>
          </p:cNvSpPr>
          <p:nvPr>
            <p:ph sz="half" idx="2"/>
          </p:nvPr>
        </p:nvSpPr>
        <p:spPr/>
        <p:txBody>
          <a:bodyPr/>
          <a:lstStyle/>
          <a:p>
            <a:pPr marL="0" indent="0">
              <a:buNone/>
            </a:pPr>
            <a:r>
              <a:rPr lang="en-US" sz="2400" b="1" u="sng" dirty="0"/>
              <a:t>Unhealthy Ways to Cope</a:t>
            </a:r>
          </a:p>
          <a:p>
            <a:r>
              <a:rPr lang="en-US" sz="2000" dirty="0"/>
              <a:t>Procrastinate. The stress will pile up along with the work</a:t>
            </a:r>
          </a:p>
          <a:p>
            <a:r>
              <a:rPr lang="en-US" sz="2000" dirty="0"/>
              <a:t>Keep fueled on sodas and coffee to keep you going</a:t>
            </a:r>
          </a:p>
          <a:p>
            <a:r>
              <a:rPr lang="en-US" sz="2000" dirty="0"/>
              <a:t>Complain at work or focus on negative outcomes</a:t>
            </a:r>
          </a:p>
          <a:p>
            <a:r>
              <a:rPr lang="en-US" sz="2000" dirty="0"/>
              <a:t>Be a slave to your email or phone. One needs downtime to refresh mentally each day </a:t>
            </a:r>
          </a:p>
          <a:p>
            <a:r>
              <a:rPr lang="en-US" sz="2000" dirty="0"/>
              <a:t>Withdraw from family and friends because they “won’t understand”</a:t>
            </a:r>
          </a:p>
        </p:txBody>
      </p:sp>
      <p:sp>
        <p:nvSpPr>
          <p:cNvPr id="6" name="Title 2"/>
          <p:cNvSpPr>
            <a:spLocks noGrp="1"/>
          </p:cNvSpPr>
          <p:nvPr>
            <p:ph type="title"/>
          </p:nvPr>
        </p:nvSpPr>
        <p:spPr/>
        <p:txBody>
          <a:bodyPr>
            <a:normAutofit fontScale="90000"/>
          </a:bodyPr>
          <a:lstStyle/>
          <a:p>
            <a:r>
              <a:rPr lang="en-US"/>
              <a:t>Coping with Stress: Tip #2</a:t>
            </a:r>
            <a:br>
              <a:rPr lang="en-US"/>
            </a:br>
            <a:r>
              <a:rPr lang="en-US"/>
              <a:t>Healthy &amp; Unhealthy Ways</a:t>
            </a:r>
            <a:endParaRPr lang="en-US" dirty="0"/>
          </a:p>
        </p:txBody>
      </p:sp>
      <p:pic>
        <p:nvPicPr>
          <p:cNvPr id="7" name="Audio 6">
            <a:hlinkClick r:id="" action="ppaction://media"/>
            <a:extLst>
              <a:ext uri="{FF2B5EF4-FFF2-40B4-BE49-F238E27FC236}">
                <a16:creationId xmlns:a16="http://schemas.microsoft.com/office/drawing/2014/main" id="{19885A1B-F572-9BA9-9E7A-B08A2105CC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72701053"/>
      </p:ext>
    </p:extLst>
  </p:cSld>
  <p:clrMapOvr>
    <a:masterClrMapping/>
  </p:clrMapOvr>
  <mc:AlternateContent xmlns:mc="http://schemas.openxmlformats.org/markup-compatibility/2006" xmlns:p14="http://schemas.microsoft.com/office/powerpoint/2010/main">
    <mc:Choice Requires="p14">
      <p:transition spd="slow" p14:dur="2000" advTm="111470"/>
    </mc:Choice>
    <mc:Fallback xmlns="">
      <p:transition spd="slow" advTm="111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p:cNvSpPr txBox="1">
            <a:spLocks/>
          </p:cNvSpPr>
          <p:nvPr/>
        </p:nvSpPr>
        <p:spPr>
          <a:xfrm>
            <a:off x="2133600" y="1524000"/>
            <a:ext cx="4114800" cy="4419600"/>
          </a:xfrm>
          <a:prstGeom prst="rect">
            <a:avLst/>
          </a:prstGeom>
        </p:spPr>
        <p:txBody>
          <a:bodyPr vert="horz">
            <a:noAutofit/>
          </a:bodyPr>
          <a:lstStyle/>
          <a:p>
            <a:pPr marL="365760" indent="-256032" eaLnBrk="1" fontAlgn="auto" hangingPunct="1">
              <a:spcBef>
                <a:spcPts val="1200"/>
              </a:spcBef>
              <a:spcAft>
                <a:spcPts val="0"/>
              </a:spcAft>
              <a:buClr>
                <a:schemeClr val="accent1"/>
              </a:buClr>
              <a:buSzPct val="68000"/>
              <a:defRPr/>
            </a:pPr>
            <a:endParaRPr lang="en-US" sz="2000" dirty="0">
              <a:latin typeface="Arial" pitchFamily="34" charset="0"/>
              <a:cs typeface="Arial" pitchFamily="34" charset="0"/>
            </a:endParaRPr>
          </a:p>
        </p:txBody>
      </p:sp>
      <p:sp>
        <p:nvSpPr>
          <p:cNvPr id="9" name="Content Placeholder 1"/>
          <p:cNvSpPr txBox="1">
            <a:spLocks/>
          </p:cNvSpPr>
          <p:nvPr/>
        </p:nvSpPr>
        <p:spPr>
          <a:xfrm>
            <a:off x="6172200" y="1524000"/>
            <a:ext cx="4114800" cy="4953000"/>
          </a:xfrm>
          <a:prstGeom prst="rect">
            <a:avLst/>
          </a:prstGeom>
        </p:spPr>
        <p:txBody>
          <a:bodyPr vert="horz">
            <a:noAutofit/>
          </a:bodyPr>
          <a:lstStyle/>
          <a:p>
            <a:pPr marL="365760" indent="-256032" eaLnBrk="1" fontAlgn="auto" hangingPunct="1">
              <a:spcBef>
                <a:spcPts val="1200"/>
              </a:spcBef>
              <a:spcAft>
                <a:spcPts val="0"/>
              </a:spcAft>
              <a:buClr>
                <a:schemeClr val="accent1"/>
              </a:buClr>
              <a:buSzPct val="68000"/>
              <a:buFont typeface="Wingdings 3"/>
              <a:buChar char=""/>
              <a:defRPr/>
            </a:pPr>
            <a:endParaRPr lang="en-US" sz="2100" dirty="0">
              <a:latin typeface="Arial" pitchFamily="34" charset="0"/>
              <a:cs typeface="Arial" pitchFamily="34" charset="0"/>
            </a:endParaRPr>
          </a:p>
        </p:txBody>
      </p:sp>
      <p:sp>
        <p:nvSpPr>
          <p:cNvPr id="7" name="Content Placeholder 6">
            <a:extLst>
              <a:ext uri="{FF2B5EF4-FFF2-40B4-BE49-F238E27FC236}">
                <a16:creationId xmlns:a16="http://schemas.microsoft.com/office/drawing/2014/main" id="{FBE3A182-4343-4861-97B0-8B5A6D3C4400}"/>
              </a:ext>
            </a:extLst>
          </p:cNvPr>
          <p:cNvSpPr>
            <a:spLocks noGrp="1"/>
          </p:cNvSpPr>
          <p:nvPr>
            <p:ph sz="half" idx="1"/>
          </p:nvPr>
        </p:nvSpPr>
        <p:spPr/>
        <p:txBody>
          <a:bodyPr/>
          <a:lstStyle/>
          <a:p>
            <a:pPr marL="0" indent="0">
              <a:buNone/>
            </a:pPr>
            <a:r>
              <a:rPr lang="en-US" sz="2400" b="1" u="sng" dirty="0"/>
              <a:t>Healthy Ways to Cope</a:t>
            </a:r>
          </a:p>
          <a:p>
            <a:r>
              <a:rPr lang="en-US" sz="2000" dirty="0"/>
              <a:t>Eat a healthy breakfast to keep your energy up during the day</a:t>
            </a:r>
          </a:p>
          <a:p>
            <a:r>
              <a:rPr lang="en-US" sz="2000" dirty="0"/>
              <a:t>Keep a detailed “to do” list so that you can manage priorities </a:t>
            </a:r>
          </a:p>
          <a:p>
            <a:r>
              <a:rPr lang="en-US" sz="2000" dirty="0"/>
              <a:t>Eliminate drugs and alcohol so that you do not rely on substances to “de-stress”</a:t>
            </a:r>
          </a:p>
          <a:p>
            <a:r>
              <a:rPr lang="en-US" sz="2000" dirty="0"/>
              <a:t>Keep your stress journal updated to evaluate when peak stress times occur</a:t>
            </a:r>
          </a:p>
        </p:txBody>
      </p:sp>
      <p:sp>
        <p:nvSpPr>
          <p:cNvPr id="10" name="Content Placeholder 9">
            <a:extLst>
              <a:ext uri="{FF2B5EF4-FFF2-40B4-BE49-F238E27FC236}">
                <a16:creationId xmlns:a16="http://schemas.microsoft.com/office/drawing/2014/main" id="{3B5D8E0B-3312-4E84-9161-10C9A165E27E}"/>
              </a:ext>
            </a:extLst>
          </p:cNvPr>
          <p:cNvSpPr>
            <a:spLocks noGrp="1"/>
          </p:cNvSpPr>
          <p:nvPr>
            <p:ph sz="half" idx="2"/>
          </p:nvPr>
        </p:nvSpPr>
        <p:spPr/>
        <p:txBody>
          <a:bodyPr/>
          <a:lstStyle/>
          <a:p>
            <a:pPr marL="0" indent="0">
              <a:buNone/>
            </a:pPr>
            <a:r>
              <a:rPr lang="en-US" sz="2400" b="1" u="sng" dirty="0"/>
              <a:t>Unhealthy Ways to Cope</a:t>
            </a:r>
          </a:p>
          <a:p>
            <a:r>
              <a:rPr lang="en-US" sz="2000" dirty="0"/>
              <a:t>Snack on junk food that satisfies your cravings and provides a “sugar high”</a:t>
            </a:r>
          </a:p>
          <a:p>
            <a:r>
              <a:rPr lang="en-US" sz="2000" dirty="0"/>
              <a:t>Zone out for hours looking at your phone because you just can’t pay attention </a:t>
            </a:r>
          </a:p>
          <a:p>
            <a:r>
              <a:rPr lang="en-US" sz="2000" dirty="0"/>
              <a:t>Use drugs or alcohol to relax as a quick relief of the issue</a:t>
            </a:r>
          </a:p>
          <a:p>
            <a:r>
              <a:rPr lang="en-US" sz="2000" dirty="0"/>
              <a:t>Take it out on your loved ones. It may feel good to yell at those you love because it provides a source of relief</a:t>
            </a:r>
          </a:p>
        </p:txBody>
      </p:sp>
      <p:sp>
        <p:nvSpPr>
          <p:cNvPr id="6" name="Title 2"/>
          <p:cNvSpPr>
            <a:spLocks noGrp="1"/>
          </p:cNvSpPr>
          <p:nvPr>
            <p:ph type="title"/>
          </p:nvPr>
        </p:nvSpPr>
        <p:spPr/>
        <p:txBody>
          <a:bodyPr>
            <a:normAutofit fontScale="90000"/>
          </a:bodyPr>
          <a:lstStyle/>
          <a:p>
            <a:r>
              <a:rPr lang="en-US"/>
              <a:t>Coping with Stress: Tip #2</a:t>
            </a:r>
            <a:br>
              <a:rPr lang="en-US"/>
            </a:br>
            <a:r>
              <a:rPr lang="en-US"/>
              <a:t>Healthy &amp; Unhealthy Ways</a:t>
            </a:r>
            <a:endParaRPr lang="en-US" dirty="0"/>
          </a:p>
        </p:txBody>
      </p:sp>
      <p:pic>
        <p:nvPicPr>
          <p:cNvPr id="4" name="Audio 3">
            <a:hlinkClick r:id="" action="ppaction://media"/>
            <a:extLst>
              <a:ext uri="{FF2B5EF4-FFF2-40B4-BE49-F238E27FC236}">
                <a16:creationId xmlns:a16="http://schemas.microsoft.com/office/drawing/2014/main" id="{79901853-CBA6-E892-7776-D84EAD25CA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63915488"/>
      </p:ext>
    </p:extLst>
  </p:cSld>
  <p:clrMapOvr>
    <a:masterClrMapping/>
  </p:clrMapOvr>
  <mc:AlternateContent xmlns:mc="http://schemas.openxmlformats.org/markup-compatibility/2006" xmlns:p14="http://schemas.microsoft.com/office/powerpoint/2010/main">
    <mc:Choice Requires="p14">
      <p:transition spd="slow" p14:dur="2000" advTm="88803"/>
    </mc:Choice>
    <mc:Fallback xmlns="">
      <p:transition spd="slow" advTm="88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Coping with Stress: Tip #2</a:t>
            </a:r>
            <a:endParaRPr lang="en-US" dirty="0"/>
          </a:p>
        </p:txBody>
      </p:sp>
      <p:sp>
        <p:nvSpPr>
          <p:cNvPr id="5" name="Content Placeholder 4">
            <a:extLst>
              <a:ext uri="{FF2B5EF4-FFF2-40B4-BE49-F238E27FC236}">
                <a16:creationId xmlns:a16="http://schemas.microsoft.com/office/drawing/2014/main" id="{F26850F5-187F-4189-BD26-F5FDCE5D04D9}"/>
              </a:ext>
            </a:extLst>
          </p:cNvPr>
          <p:cNvSpPr>
            <a:spLocks noGrp="1"/>
          </p:cNvSpPr>
          <p:nvPr>
            <p:ph idx="1"/>
          </p:nvPr>
        </p:nvSpPr>
        <p:spPr/>
        <p:txBody>
          <a:bodyPr/>
          <a:lstStyle/>
          <a:p>
            <a:pPr marL="0" indent="0">
              <a:buNone/>
            </a:pPr>
            <a:r>
              <a:rPr lang="en-US" b="1" dirty="0"/>
              <a:t>Replace Unhealthy Coping Strategies with Healthy Ones</a:t>
            </a:r>
          </a:p>
          <a:p>
            <a:r>
              <a:rPr lang="en-US" dirty="0"/>
              <a:t>If you find yourself relying on at least one or more of the unhealthy ways of coping with stress, it is time that you try a new method </a:t>
            </a:r>
          </a:p>
          <a:p>
            <a:r>
              <a:rPr lang="en-US" dirty="0"/>
              <a:t>No single tip works for everyone or in every situation, but if you experiment with different healthy coping ways, you can feel calm and in control in almost every situation </a:t>
            </a:r>
          </a:p>
          <a:p>
            <a:endParaRPr lang="en-US" dirty="0"/>
          </a:p>
        </p:txBody>
      </p:sp>
      <p:sp>
        <p:nvSpPr>
          <p:cNvPr id="4" name="Content Placeholder 4"/>
          <p:cNvSpPr txBox="1">
            <a:spLocks/>
          </p:cNvSpPr>
          <p:nvPr/>
        </p:nvSpPr>
        <p:spPr>
          <a:xfrm>
            <a:off x="1981200" y="1447800"/>
            <a:ext cx="8153400" cy="4800600"/>
          </a:xfrm>
          <a:prstGeom prst="rect">
            <a:avLst/>
          </a:prstGeom>
        </p:spPr>
        <p:txBody>
          <a:bodyPr vert="horz" numCol="1">
            <a:normAutofit/>
          </a:bodyPr>
          <a:lstStyle/>
          <a:p>
            <a:pPr marL="365760" indent="-256032" eaLnBrk="1" fontAlgn="auto" hangingPunct="1">
              <a:lnSpc>
                <a:spcPct val="110000"/>
              </a:lnSpc>
              <a:spcBef>
                <a:spcPts val="1200"/>
              </a:spcBef>
              <a:spcAft>
                <a:spcPts val="0"/>
              </a:spcAft>
              <a:buClr>
                <a:schemeClr val="accent1"/>
              </a:buClr>
              <a:buSzPct val="68000"/>
              <a:defRPr/>
            </a:pPr>
            <a:endParaRPr lang="en-US" sz="2600" dirty="0">
              <a:latin typeface="Arial" pitchFamily="34" charset="0"/>
              <a:cs typeface="Arial" pitchFamily="34" charset="0"/>
            </a:endParaRPr>
          </a:p>
        </p:txBody>
      </p:sp>
      <p:pic>
        <p:nvPicPr>
          <p:cNvPr id="7" name="Audio 6">
            <a:hlinkClick r:id="" action="ppaction://media"/>
            <a:extLst>
              <a:ext uri="{FF2B5EF4-FFF2-40B4-BE49-F238E27FC236}">
                <a16:creationId xmlns:a16="http://schemas.microsoft.com/office/drawing/2014/main" id="{EAFA3706-D7E5-96BA-B92D-9DA8630BF4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11574281"/>
      </p:ext>
    </p:extLst>
  </p:cSld>
  <p:clrMapOvr>
    <a:masterClrMapping/>
  </p:clrMapOvr>
  <mc:AlternateContent xmlns:mc="http://schemas.openxmlformats.org/markup-compatibility/2006" xmlns:p14="http://schemas.microsoft.com/office/powerpoint/2010/main">
    <mc:Choice Requires="p14">
      <p:transition spd="slow" p14:dur="2000" advTm="35999"/>
    </mc:Choice>
    <mc:Fallback xmlns="">
      <p:transition spd="slow" advTm="35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p:txBody>
          <a:bodyPr>
            <a:noAutofit/>
          </a:bodyPr>
          <a:lstStyle/>
          <a:p>
            <a:pPr>
              <a:spcBef>
                <a:spcPts val="3000"/>
              </a:spcBef>
            </a:pPr>
            <a:r>
              <a:rPr lang="en-US" sz="2800" dirty="0">
                <a:solidFill>
                  <a:schemeClr val="bg1">
                    <a:lumMod val="50000"/>
                  </a:schemeClr>
                </a:solidFill>
              </a:rPr>
              <a:t>AVOID | ALTER | ADAPT | ACCEPT</a:t>
            </a:r>
          </a:p>
        </p:txBody>
      </p:sp>
      <p:sp>
        <p:nvSpPr>
          <p:cNvPr id="2" name="Text Placeholder 1">
            <a:extLst>
              <a:ext uri="{FF2B5EF4-FFF2-40B4-BE49-F238E27FC236}">
                <a16:creationId xmlns:a16="http://schemas.microsoft.com/office/drawing/2014/main" id="{FF627638-624B-445C-AFC1-6672332CCA8B}"/>
              </a:ext>
            </a:extLst>
          </p:cNvPr>
          <p:cNvSpPr>
            <a:spLocks noGrp="1"/>
          </p:cNvSpPr>
          <p:nvPr>
            <p:ph type="body" idx="1"/>
          </p:nvPr>
        </p:nvSpPr>
        <p:spPr/>
        <p:txBody>
          <a:bodyPr/>
          <a:lstStyle/>
          <a:p>
            <a:r>
              <a:rPr lang="en-US" dirty="0"/>
              <a:t>Practice the Four A’s of </a:t>
            </a:r>
            <a:br>
              <a:rPr lang="en-US" dirty="0"/>
            </a:br>
            <a:r>
              <a:rPr lang="en-US" dirty="0"/>
              <a:t>Stress Management</a:t>
            </a:r>
          </a:p>
        </p:txBody>
      </p:sp>
      <p:pic>
        <p:nvPicPr>
          <p:cNvPr id="6" name="Audio 5">
            <a:hlinkClick r:id="" action="ppaction://media"/>
            <a:extLst>
              <a:ext uri="{FF2B5EF4-FFF2-40B4-BE49-F238E27FC236}">
                <a16:creationId xmlns:a16="http://schemas.microsoft.com/office/drawing/2014/main" id="{B24DCC27-22E0-75BF-641A-9C66F213D7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34572070"/>
      </p:ext>
    </p:extLst>
  </p:cSld>
  <p:clrMapOvr>
    <a:masterClrMapping/>
  </p:clrMapOvr>
  <mc:AlternateContent xmlns:mc="http://schemas.openxmlformats.org/markup-compatibility/2006" xmlns:p14="http://schemas.microsoft.com/office/powerpoint/2010/main">
    <mc:Choice Requires="p14">
      <p:transition spd="slow" p14:dur="2000" advTm="7085"/>
    </mc:Choice>
    <mc:Fallback xmlns="">
      <p:transition spd="slow" advTm="7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lvl="0"/>
            <a:r>
              <a:rPr lang="en-US"/>
              <a:t>The Four A’s of Stress Management</a:t>
            </a:r>
            <a:endParaRPr lang="en-US" dirty="0"/>
          </a:p>
        </p:txBody>
      </p:sp>
      <p:sp>
        <p:nvSpPr>
          <p:cNvPr id="4" name="Content Placeholder 3">
            <a:extLst>
              <a:ext uri="{FF2B5EF4-FFF2-40B4-BE49-F238E27FC236}">
                <a16:creationId xmlns:a16="http://schemas.microsoft.com/office/drawing/2014/main" id="{2FC053A3-5295-458A-B8BE-7EB38070F925}"/>
              </a:ext>
            </a:extLst>
          </p:cNvPr>
          <p:cNvSpPr>
            <a:spLocks noGrp="1"/>
          </p:cNvSpPr>
          <p:nvPr>
            <p:ph idx="1"/>
          </p:nvPr>
        </p:nvSpPr>
        <p:spPr/>
        <p:txBody>
          <a:bodyPr/>
          <a:lstStyle/>
          <a:p>
            <a:r>
              <a:rPr lang="en-US" b="1"/>
              <a:t>A – Avoid </a:t>
            </a:r>
            <a:r>
              <a:rPr lang="en-US"/>
              <a:t>unnecessary stress</a:t>
            </a:r>
          </a:p>
          <a:p>
            <a:r>
              <a:rPr lang="en-US" b="1"/>
              <a:t>A – Alter </a:t>
            </a:r>
            <a:r>
              <a:rPr lang="en-US"/>
              <a:t>the situation</a:t>
            </a:r>
          </a:p>
          <a:p>
            <a:r>
              <a:rPr lang="en-US" b="1"/>
              <a:t>A – Adapt </a:t>
            </a:r>
            <a:r>
              <a:rPr lang="en-US"/>
              <a:t>to the stressor</a:t>
            </a:r>
          </a:p>
          <a:p>
            <a:r>
              <a:rPr lang="en-US" b="1"/>
              <a:t>A – Accept </a:t>
            </a:r>
            <a:r>
              <a:rPr lang="en-US"/>
              <a:t>the things you cannot change</a:t>
            </a:r>
          </a:p>
          <a:p>
            <a:endParaRPr lang="en-US" dirty="0"/>
          </a:p>
        </p:txBody>
      </p:sp>
      <p:pic>
        <p:nvPicPr>
          <p:cNvPr id="6" name="Audio 5">
            <a:hlinkClick r:id="" action="ppaction://media"/>
            <a:extLst>
              <a:ext uri="{FF2B5EF4-FFF2-40B4-BE49-F238E27FC236}">
                <a16:creationId xmlns:a16="http://schemas.microsoft.com/office/drawing/2014/main" id="{BBC57CA2-D8CB-3F62-ADE3-23AD0837DE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53524614"/>
      </p:ext>
    </p:extLst>
  </p:cSld>
  <p:clrMapOvr>
    <a:masterClrMapping/>
  </p:clrMapOvr>
  <mc:AlternateContent xmlns:mc="http://schemas.openxmlformats.org/markup-compatibility/2006" xmlns:p14="http://schemas.microsoft.com/office/powerpoint/2010/main">
    <mc:Choice Requires="p14">
      <p:transition spd="slow" p14:dur="2000" advTm="10408"/>
    </mc:Choice>
    <mc:Fallback xmlns="">
      <p:transition spd="slow" advTm="10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Objectives</a:t>
            </a:r>
            <a:endParaRPr lang="en-US" dirty="0"/>
          </a:p>
        </p:txBody>
      </p:sp>
      <p:sp>
        <p:nvSpPr>
          <p:cNvPr id="2" name="Content Placeholder 1"/>
          <p:cNvSpPr>
            <a:spLocks noGrp="1"/>
          </p:cNvSpPr>
          <p:nvPr>
            <p:ph idx="1"/>
          </p:nvPr>
        </p:nvSpPr>
        <p:spPr>
          <a:xfrm>
            <a:off x="3124200" y="1601224"/>
            <a:ext cx="8763000" cy="4941915"/>
          </a:xfrm>
        </p:spPr>
        <p:txBody>
          <a:bodyPr>
            <a:normAutofit/>
          </a:bodyPr>
          <a:lstStyle/>
          <a:p>
            <a:r>
              <a:rPr lang="en-US" dirty="0"/>
              <a:t>Discuss why it is important to manage stress and the healthy benefits of coping with stress</a:t>
            </a:r>
          </a:p>
          <a:p>
            <a:r>
              <a:rPr lang="en-US" dirty="0"/>
              <a:t>Identify the sources of stress in your life both at work and at home</a:t>
            </a:r>
          </a:p>
          <a:p>
            <a:r>
              <a:rPr lang="en-US" dirty="0"/>
              <a:t>Develop a plan to address the stressors by using the four A’s </a:t>
            </a:r>
          </a:p>
          <a:p>
            <a:r>
              <a:rPr lang="en-US" sz="2800" dirty="0"/>
              <a:t>Discuss the importance of developing a personal strategy of motivation</a:t>
            </a:r>
          </a:p>
          <a:p>
            <a:r>
              <a:rPr lang="en-US" dirty="0"/>
              <a:t>Review State of Alabama’s EAP benefits</a:t>
            </a:r>
          </a:p>
        </p:txBody>
      </p:sp>
      <p:pic>
        <p:nvPicPr>
          <p:cNvPr id="12" name="Audio 11">
            <a:hlinkClick r:id="" action="ppaction://media"/>
            <a:extLst>
              <a:ext uri="{FF2B5EF4-FFF2-40B4-BE49-F238E27FC236}">
                <a16:creationId xmlns:a16="http://schemas.microsoft.com/office/drawing/2014/main" id="{06303478-72D9-CD0D-55E7-948343BAED0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37680767"/>
      </p:ext>
    </p:extLst>
  </p:cSld>
  <p:clrMapOvr>
    <a:masterClrMapping/>
  </p:clrMapOvr>
  <mc:AlternateContent xmlns:mc="http://schemas.openxmlformats.org/markup-compatibility/2006" xmlns:p14="http://schemas.microsoft.com/office/powerpoint/2010/main">
    <mc:Choice Requires="p14">
      <p:transition spd="slow" p14:dur="2000" advTm="39205"/>
    </mc:Choice>
    <mc:Fallback xmlns="">
      <p:transition spd="slow" advTm="39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r>
              <a:rPr lang="en-US"/>
              <a:t>Avoid Unnecessary Stress</a:t>
            </a:r>
            <a:endParaRPr lang="en-US" dirty="0"/>
          </a:p>
        </p:txBody>
      </p:sp>
      <p:sp>
        <p:nvSpPr>
          <p:cNvPr id="7" name="Content Placeholder 6">
            <a:extLst>
              <a:ext uri="{FF2B5EF4-FFF2-40B4-BE49-F238E27FC236}">
                <a16:creationId xmlns:a16="http://schemas.microsoft.com/office/drawing/2014/main" id="{CD36DB4C-595D-4139-9C15-11C43FAB14CF}"/>
              </a:ext>
            </a:extLst>
          </p:cNvPr>
          <p:cNvSpPr>
            <a:spLocks noGrp="1"/>
          </p:cNvSpPr>
          <p:nvPr>
            <p:ph idx="1"/>
          </p:nvPr>
        </p:nvSpPr>
        <p:spPr/>
        <p:txBody>
          <a:bodyPr>
            <a:normAutofit lnSpcReduction="10000"/>
          </a:bodyPr>
          <a:lstStyle/>
          <a:p>
            <a:r>
              <a:rPr lang="en-US" dirty="0"/>
              <a:t>It is not healthy to avoid a stressful situation that needs to be addressed, but you may be surprised by the stressors in your life that you can eliminate</a:t>
            </a:r>
          </a:p>
          <a:p>
            <a:r>
              <a:rPr lang="en-US" b="1" dirty="0"/>
              <a:t>Learn how to say no. </a:t>
            </a:r>
            <a:r>
              <a:rPr lang="en-US" dirty="0"/>
              <a:t>Know your limits and stick to them. Whether personal or work life, taking on more than you can handle is a surefire recipe for stress</a:t>
            </a:r>
          </a:p>
          <a:p>
            <a:r>
              <a:rPr lang="en-US" b="1" dirty="0"/>
              <a:t>Avoid people who stress you out. </a:t>
            </a:r>
            <a:r>
              <a:rPr lang="en-US" dirty="0"/>
              <a:t>If someone consistently causes you stress, limit the amount of time you devote to them. If it is a family relationship, your EAP can provide counseling to address the issues in an appropriate manner</a:t>
            </a:r>
          </a:p>
          <a:p>
            <a:endParaRPr lang="en-US" dirty="0"/>
          </a:p>
        </p:txBody>
      </p:sp>
      <p:pic>
        <p:nvPicPr>
          <p:cNvPr id="21" name="Audio 20">
            <a:hlinkClick r:id="" action="ppaction://media"/>
            <a:extLst>
              <a:ext uri="{FF2B5EF4-FFF2-40B4-BE49-F238E27FC236}">
                <a16:creationId xmlns:a16="http://schemas.microsoft.com/office/drawing/2014/main" id="{4D431E46-AD18-E958-3B9C-B90BA3A35E4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39188715"/>
      </p:ext>
    </p:extLst>
  </p:cSld>
  <p:clrMapOvr>
    <a:masterClrMapping/>
  </p:clrMapOvr>
  <mc:AlternateContent xmlns:mc="http://schemas.openxmlformats.org/markup-compatibility/2006" xmlns:p14="http://schemas.microsoft.com/office/powerpoint/2010/main">
    <mc:Choice Requires="p14">
      <p:transition spd="slow" p14:dur="2000" advTm="65206"/>
    </mc:Choice>
    <mc:Fallback xmlns="">
      <p:transition spd="slow" advTm="65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r>
              <a:rPr lang="en-US"/>
              <a:t>Avoid Unnecessary Stress</a:t>
            </a:r>
            <a:endParaRPr lang="en-US" dirty="0"/>
          </a:p>
        </p:txBody>
      </p:sp>
      <p:sp>
        <p:nvSpPr>
          <p:cNvPr id="7" name="Content Placeholder 6">
            <a:extLst>
              <a:ext uri="{FF2B5EF4-FFF2-40B4-BE49-F238E27FC236}">
                <a16:creationId xmlns:a16="http://schemas.microsoft.com/office/drawing/2014/main" id="{EE2DFAAF-5139-4B16-915C-8086E226A178}"/>
              </a:ext>
            </a:extLst>
          </p:cNvPr>
          <p:cNvSpPr>
            <a:spLocks noGrp="1"/>
          </p:cNvSpPr>
          <p:nvPr>
            <p:ph idx="1"/>
          </p:nvPr>
        </p:nvSpPr>
        <p:spPr/>
        <p:txBody>
          <a:bodyPr>
            <a:normAutofit fontScale="92500" lnSpcReduction="10000"/>
          </a:bodyPr>
          <a:lstStyle/>
          <a:p>
            <a:r>
              <a:rPr lang="en-US" b="1" dirty="0"/>
              <a:t>Take control. </a:t>
            </a:r>
            <a:r>
              <a:rPr lang="en-US" dirty="0"/>
              <a:t>If the news each day makes you anxious, turn off the TV. If social media is your trigger, then log off the internet. Does grocery shopping with your children raise your blood pressure? Perhaps use an online grocery if you can. Do not subject yourself to situations that increase your stress level if you can eliminate the stressor easily</a:t>
            </a:r>
          </a:p>
          <a:p>
            <a:r>
              <a:rPr lang="en-US" b="1" dirty="0"/>
              <a:t>Pare down your to-do list. </a:t>
            </a:r>
            <a:r>
              <a:rPr lang="en-US" dirty="0"/>
              <a:t>This should be the first on everyone’s list of ways to de-stress. If you have too much on your plate, drop tasks that aren't truly necessary and move them to the bottom of the list or delete them altogether</a:t>
            </a:r>
          </a:p>
          <a:p>
            <a:endParaRPr lang="en-US" dirty="0"/>
          </a:p>
        </p:txBody>
      </p:sp>
      <p:pic>
        <p:nvPicPr>
          <p:cNvPr id="5" name="Audio 4">
            <a:hlinkClick r:id="" action="ppaction://media"/>
            <a:extLst>
              <a:ext uri="{FF2B5EF4-FFF2-40B4-BE49-F238E27FC236}">
                <a16:creationId xmlns:a16="http://schemas.microsoft.com/office/drawing/2014/main" id="{04C4DEAA-3E56-0EA4-1AA3-6FE8206037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05608351"/>
      </p:ext>
    </p:extLst>
  </p:cSld>
  <p:clrMapOvr>
    <a:masterClrMapping/>
  </p:clrMapOvr>
  <mc:AlternateContent xmlns:mc="http://schemas.openxmlformats.org/markup-compatibility/2006" xmlns:p14="http://schemas.microsoft.com/office/powerpoint/2010/main">
    <mc:Choice Requires="p14">
      <p:transition spd="slow" p14:dur="2000" advTm="6305"/>
    </mc:Choice>
    <mc:Fallback xmlns="">
      <p:transition spd="slow" advTm="6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r>
              <a:rPr lang="en-US"/>
              <a:t>Alter the Situation</a:t>
            </a:r>
            <a:endParaRPr lang="en-US" dirty="0"/>
          </a:p>
        </p:txBody>
      </p:sp>
      <p:sp>
        <p:nvSpPr>
          <p:cNvPr id="4" name="Content Placeholder 3">
            <a:extLst>
              <a:ext uri="{FF2B5EF4-FFF2-40B4-BE49-F238E27FC236}">
                <a16:creationId xmlns:a16="http://schemas.microsoft.com/office/drawing/2014/main" id="{AEFECF4B-8619-45D8-BC3B-BDB96AE23137}"/>
              </a:ext>
            </a:extLst>
          </p:cNvPr>
          <p:cNvSpPr>
            <a:spLocks noGrp="1"/>
          </p:cNvSpPr>
          <p:nvPr>
            <p:ph idx="1"/>
          </p:nvPr>
        </p:nvSpPr>
        <p:spPr/>
        <p:txBody>
          <a:bodyPr/>
          <a:lstStyle/>
          <a:p>
            <a:r>
              <a:rPr lang="en-US"/>
              <a:t>If you cannot avoid the situation, then try to alter it. Try these tips to alter the situation and manage your stress response: </a:t>
            </a:r>
          </a:p>
          <a:p>
            <a:pPr lvl="1"/>
            <a:r>
              <a:rPr lang="en-US"/>
              <a:t>Express your feelings instead of bottling them up </a:t>
            </a:r>
          </a:p>
          <a:p>
            <a:pPr lvl="1"/>
            <a:r>
              <a:rPr lang="en-US"/>
              <a:t>Be willing to compromise. At home, at work and with your friendships</a:t>
            </a:r>
          </a:p>
          <a:p>
            <a:pPr lvl="1"/>
            <a:r>
              <a:rPr lang="en-US"/>
              <a:t>Create a balanced schedule and strive for an even work/life balance</a:t>
            </a:r>
          </a:p>
          <a:p>
            <a:endParaRPr lang="en-US" dirty="0"/>
          </a:p>
        </p:txBody>
      </p:sp>
      <p:pic>
        <p:nvPicPr>
          <p:cNvPr id="12" name="Audio 11">
            <a:hlinkClick r:id="" action="ppaction://media"/>
            <a:extLst>
              <a:ext uri="{FF2B5EF4-FFF2-40B4-BE49-F238E27FC236}">
                <a16:creationId xmlns:a16="http://schemas.microsoft.com/office/drawing/2014/main" id="{9E7C7CF2-961D-1E9F-0C3A-5DF0258D30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62032422"/>
      </p:ext>
    </p:extLst>
  </p:cSld>
  <p:clrMapOvr>
    <a:masterClrMapping/>
  </p:clrMapOvr>
  <mc:AlternateContent xmlns:mc="http://schemas.openxmlformats.org/markup-compatibility/2006" xmlns:p14="http://schemas.microsoft.com/office/powerpoint/2010/main">
    <mc:Choice Requires="p14">
      <p:transition spd="slow" p14:dur="2000" advTm="32458"/>
    </mc:Choice>
    <mc:Fallback xmlns="">
      <p:transition spd="slow" advTm="32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r>
              <a:rPr lang="en-US"/>
              <a:t>Adapt to the Stressor</a:t>
            </a:r>
            <a:endParaRPr lang="en-US" dirty="0"/>
          </a:p>
        </p:txBody>
      </p:sp>
      <p:sp>
        <p:nvSpPr>
          <p:cNvPr id="7" name="Content Placeholder 6">
            <a:extLst>
              <a:ext uri="{FF2B5EF4-FFF2-40B4-BE49-F238E27FC236}">
                <a16:creationId xmlns:a16="http://schemas.microsoft.com/office/drawing/2014/main" id="{B4B8A97D-5FAA-4F47-9BC2-945772674301}"/>
              </a:ext>
            </a:extLst>
          </p:cNvPr>
          <p:cNvSpPr>
            <a:spLocks noGrp="1"/>
          </p:cNvSpPr>
          <p:nvPr>
            <p:ph idx="1"/>
          </p:nvPr>
        </p:nvSpPr>
        <p:spPr/>
        <p:txBody>
          <a:bodyPr>
            <a:normAutofit fontScale="92500" lnSpcReduction="10000"/>
          </a:bodyPr>
          <a:lstStyle/>
          <a:p>
            <a:r>
              <a:rPr lang="en-US" dirty="0"/>
              <a:t>If you cannot change the stressful situation, change your attitude toward it</a:t>
            </a:r>
          </a:p>
          <a:p>
            <a:r>
              <a:rPr lang="en-US" b="1" dirty="0"/>
              <a:t>Reframe problems. </a:t>
            </a:r>
            <a:r>
              <a:rPr lang="en-US" dirty="0"/>
              <a:t>Try to view a tough situation with a more positive perspective. Rather than complaining about traffic, use the extra time to catch up on your favorite podcast or just unload from the day</a:t>
            </a:r>
          </a:p>
          <a:p>
            <a:r>
              <a:rPr lang="en-US" b="1" dirty="0"/>
              <a:t>Adjust your standards. </a:t>
            </a:r>
            <a:r>
              <a:rPr lang="en-US" dirty="0"/>
              <a:t>Stop setting up yourself for failure by demanding perfection from yourself</a:t>
            </a:r>
          </a:p>
          <a:p>
            <a:r>
              <a:rPr lang="en-US" b="1" dirty="0"/>
              <a:t>Practice gratitude. </a:t>
            </a:r>
            <a:r>
              <a:rPr lang="en-US" dirty="0"/>
              <a:t>When life gets you down, reflect on the positive things you appreciate in your life, including your unique qualities and strengths</a:t>
            </a:r>
          </a:p>
          <a:p>
            <a:endParaRPr lang="en-US" dirty="0"/>
          </a:p>
        </p:txBody>
      </p:sp>
      <p:pic>
        <p:nvPicPr>
          <p:cNvPr id="5" name="Audio 4">
            <a:hlinkClick r:id="" action="ppaction://media"/>
            <a:extLst>
              <a:ext uri="{FF2B5EF4-FFF2-40B4-BE49-F238E27FC236}">
                <a16:creationId xmlns:a16="http://schemas.microsoft.com/office/drawing/2014/main" id="{80BC2764-6EAF-B9DB-2197-60A31D9F1B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3996697"/>
      </p:ext>
    </p:extLst>
  </p:cSld>
  <p:clrMapOvr>
    <a:masterClrMapping/>
  </p:clrMapOvr>
  <mc:AlternateContent xmlns:mc="http://schemas.openxmlformats.org/markup-compatibility/2006" xmlns:p14="http://schemas.microsoft.com/office/powerpoint/2010/main">
    <mc:Choice Requires="p14">
      <p:transition spd="slow" p14:dur="2000" advTm="54126"/>
    </mc:Choice>
    <mc:Fallback xmlns="">
      <p:transition spd="slow" advTm="54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lvl="0"/>
            <a:r>
              <a:rPr lang="en-US"/>
              <a:t>Accept the Things You Cannot Change</a:t>
            </a:r>
            <a:endParaRPr lang="en-US" dirty="0"/>
          </a:p>
        </p:txBody>
      </p:sp>
      <p:sp>
        <p:nvSpPr>
          <p:cNvPr id="7" name="Content Placeholder 6">
            <a:extLst>
              <a:ext uri="{FF2B5EF4-FFF2-40B4-BE49-F238E27FC236}">
                <a16:creationId xmlns:a16="http://schemas.microsoft.com/office/drawing/2014/main" id="{689016B0-3F0A-425E-A22C-DE84ECA89162}"/>
              </a:ext>
            </a:extLst>
          </p:cNvPr>
          <p:cNvSpPr>
            <a:spLocks noGrp="1"/>
          </p:cNvSpPr>
          <p:nvPr>
            <p:ph idx="1"/>
          </p:nvPr>
        </p:nvSpPr>
        <p:spPr/>
        <p:txBody>
          <a:bodyPr/>
          <a:lstStyle/>
          <a:p>
            <a:r>
              <a:rPr lang="en-US" dirty="0"/>
              <a:t>Some sources of stress are unavoidable like the loss of a loved one, unwelcome change in job duties or a national crisis. Accepting reality may be difficult, but using your coping tips and accepting the situation will allow you to see brighter days ahead</a:t>
            </a:r>
          </a:p>
          <a:p>
            <a:r>
              <a:rPr lang="en-US" b="1" dirty="0"/>
              <a:t>Share your feelings. </a:t>
            </a:r>
            <a:r>
              <a:rPr lang="en-US" dirty="0"/>
              <a:t>Expressing what you’ve gone through can be very healing. BHS can assist in finding a support group for you or a loved one. Talk to a counselor or even a trusted friend</a:t>
            </a:r>
          </a:p>
          <a:p>
            <a:endParaRPr lang="en-US" dirty="0"/>
          </a:p>
        </p:txBody>
      </p:sp>
      <p:pic>
        <p:nvPicPr>
          <p:cNvPr id="4" name="Audio 3">
            <a:hlinkClick r:id="" action="ppaction://media"/>
            <a:extLst>
              <a:ext uri="{FF2B5EF4-FFF2-40B4-BE49-F238E27FC236}">
                <a16:creationId xmlns:a16="http://schemas.microsoft.com/office/drawing/2014/main" id="{AD35B64D-A2C7-0D4E-A6F3-36E38E7C4A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79907138"/>
      </p:ext>
    </p:extLst>
  </p:cSld>
  <p:clrMapOvr>
    <a:masterClrMapping/>
  </p:clrMapOvr>
  <mc:AlternateContent xmlns:mc="http://schemas.openxmlformats.org/markup-compatibility/2006" xmlns:p14="http://schemas.microsoft.com/office/powerpoint/2010/main">
    <mc:Choice Requires="p14">
      <p:transition spd="slow" p14:dur="2000" advTm="49429"/>
    </mc:Choice>
    <mc:Fallback xmlns="">
      <p:transition spd="slow" advTm="49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lvl="0"/>
            <a:r>
              <a:rPr lang="en-US"/>
              <a:t>Accept the Things You Cannot Change</a:t>
            </a:r>
            <a:endParaRPr lang="en-US" dirty="0"/>
          </a:p>
        </p:txBody>
      </p:sp>
      <p:sp>
        <p:nvSpPr>
          <p:cNvPr id="4" name="Content Placeholder 3">
            <a:extLst>
              <a:ext uri="{FF2B5EF4-FFF2-40B4-BE49-F238E27FC236}">
                <a16:creationId xmlns:a16="http://schemas.microsoft.com/office/drawing/2014/main" id="{5AC544EA-0FE6-48D4-B4AA-A98B9C52C7CD}"/>
              </a:ext>
            </a:extLst>
          </p:cNvPr>
          <p:cNvSpPr>
            <a:spLocks noGrp="1"/>
          </p:cNvSpPr>
          <p:nvPr>
            <p:ph idx="1"/>
          </p:nvPr>
        </p:nvSpPr>
        <p:spPr/>
        <p:txBody>
          <a:bodyPr>
            <a:normAutofit lnSpcReduction="10000"/>
          </a:bodyPr>
          <a:lstStyle/>
          <a:p>
            <a:r>
              <a:rPr lang="en-US" b="1" dirty="0"/>
              <a:t>Look for the upside. </a:t>
            </a:r>
            <a:r>
              <a:rPr lang="en-US" dirty="0"/>
              <a:t>When facing major challenges, try to look at the opportunities for personal growth. If your choices contributed to the problem, consider how to learn from those mistakes and move past them</a:t>
            </a:r>
          </a:p>
          <a:p>
            <a:r>
              <a:rPr lang="en-US" b="1" dirty="0"/>
              <a:t>Don’t try to control the uncontrollable. </a:t>
            </a:r>
            <a:r>
              <a:rPr lang="en-US" dirty="0"/>
              <a:t>Many things in life are beyond our control – especially the behavior of other people. Rather than obsessing every minute of the day and stressing over them, focus on the things you can control such as how you choose to react</a:t>
            </a:r>
          </a:p>
          <a:p>
            <a:endParaRPr lang="en-US" dirty="0"/>
          </a:p>
        </p:txBody>
      </p:sp>
      <p:pic>
        <p:nvPicPr>
          <p:cNvPr id="5" name="Audio 4">
            <a:hlinkClick r:id="" action="ppaction://media"/>
            <a:extLst>
              <a:ext uri="{FF2B5EF4-FFF2-40B4-BE49-F238E27FC236}">
                <a16:creationId xmlns:a16="http://schemas.microsoft.com/office/drawing/2014/main" id="{DEF87F5A-35C8-C6F8-DA78-29A73BCB43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80956205"/>
      </p:ext>
    </p:extLst>
  </p:cSld>
  <p:clrMapOvr>
    <a:masterClrMapping/>
  </p:clrMapOvr>
  <mc:AlternateContent xmlns:mc="http://schemas.openxmlformats.org/markup-compatibility/2006" xmlns:p14="http://schemas.microsoft.com/office/powerpoint/2010/main">
    <mc:Choice Requires="p14">
      <p:transition spd="slow" p14:dur="2000" advTm="48060"/>
    </mc:Choice>
    <mc:Fallback xmlns="">
      <p:transition spd="slow" advTm="48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6A8F-DA18-4333-AB9E-39695DB88EAB}"/>
              </a:ext>
            </a:extLst>
          </p:cNvPr>
          <p:cNvSpPr>
            <a:spLocks noGrp="1"/>
          </p:cNvSpPr>
          <p:nvPr>
            <p:ph type="title"/>
          </p:nvPr>
        </p:nvSpPr>
        <p:spPr/>
        <p:txBody>
          <a:bodyPr/>
          <a:lstStyle/>
          <a:p>
            <a:r>
              <a:rPr lang="en-US"/>
              <a:t>What is Motivation?</a:t>
            </a:r>
            <a:endParaRPr lang="en-US" dirty="0"/>
          </a:p>
        </p:txBody>
      </p:sp>
      <p:sp>
        <p:nvSpPr>
          <p:cNvPr id="3" name="Content Placeholder 2">
            <a:extLst>
              <a:ext uri="{FF2B5EF4-FFF2-40B4-BE49-F238E27FC236}">
                <a16:creationId xmlns:a16="http://schemas.microsoft.com/office/drawing/2014/main" id="{07F16C42-2812-4D7C-9A67-59C96A629557}"/>
              </a:ext>
            </a:extLst>
          </p:cNvPr>
          <p:cNvSpPr>
            <a:spLocks noGrp="1"/>
          </p:cNvSpPr>
          <p:nvPr>
            <p:ph idx="1"/>
          </p:nvPr>
        </p:nvSpPr>
        <p:spPr/>
        <p:txBody>
          <a:bodyPr>
            <a:normAutofit lnSpcReduction="10000"/>
          </a:bodyPr>
          <a:lstStyle/>
          <a:p>
            <a:r>
              <a:rPr lang="en-US"/>
              <a:t>Motivation: noun  mo·ti·va·tion </a:t>
            </a:r>
          </a:p>
          <a:p>
            <a:pPr lvl="1"/>
            <a:r>
              <a:rPr lang="en-US"/>
              <a:t>: the act or process of giving someone a reason for doing something: the act or process of motivating someone</a:t>
            </a:r>
          </a:p>
          <a:p>
            <a:pPr lvl="1"/>
            <a:r>
              <a:rPr lang="en-US"/>
              <a:t>: the condition of being eager to act or work: the condition of being motivated</a:t>
            </a:r>
          </a:p>
          <a:p>
            <a:pPr lvl="1"/>
            <a:r>
              <a:rPr lang="en-US"/>
              <a:t>: a force or influence that causes someone to do something</a:t>
            </a:r>
          </a:p>
          <a:p>
            <a:r>
              <a:rPr lang="en-US"/>
              <a:t>Synonyms: boost, encouragement, goad, impetus, incentive, incitation, incitement, instigation, momentum, impulse, provocation, spur, stimulant</a:t>
            </a:r>
            <a:endParaRPr lang="en-US" dirty="0"/>
          </a:p>
        </p:txBody>
      </p:sp>
      <p:pic>
        <p:nvPicPr>
          <p:cNvPr id="5" name="Audio 4">
            <a:hlinkClick r:id="" action="ppaction://media"/>
            <a:extLst>
              <a:ext uri="{FF2B5EF4-FFF2-40B4-BE49-F238E27FC236}">
                <a16:creationId xmlns:a16="http://schemas.microsoft.com/office/drawing/2014/main" id="{6A6EC50D-3E41-0C86-6EB4-A93E68AF14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04005998"/>
      </p:ext>
    </p:extLst>
  </p:cSld>
  <p:clrMapOvr>
    <a:masterClrMapping/>
  </p:clrMapOvr>
  <mc:AlternateContent xmlns:mc="http://schemas.openxmlformats.org/markup-compatibility/2006" xmlns:p14="http://schemas.microsoft.com/office/powerpoint/2010/main">
    <mc:Choice Requires="p14">
      <p:transition spd="slow" p14:dur="2000" advTm="37057"/>
    </mc:Choice>
    <mc:Fallback xmlns="">
      <p:transition spd="slow" advTm="37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6A8F-DA18-4333-AB9E-39695DB88EAB}"/>
              </a:ext>
            </a:extLst>
          </p:cNvPr>
          <p:cNvSpPr>
            <a:spLocks noGrp="1"/>
          </p:cNvSpPr>
          <p:nvPr>
            <p:ph type="title"/>
          </p:nvPr>
        </p:nvSpPr>
        <p:spPr/>
        <p:txBody>
          <a:bodyPr>
            <a:normAutofit fontScale="90000"/>
          </a:bodyPr>
          <a:lstStyle/>
          <a:p>
            <a:r>
              <a:rPr lang="en-US"/>
              <a:t>Finding and Maintaining Your Motivation</a:t>
            </a:r>
            <a:endParaRPr lang="en-US" dirty="0"/>
          </a:p>
        </p:txBody>
      </p:sp>
      <p:sp>
        <p:nvSpPr>
          <p:cNvPr id="3" name="Content Placeholder 2">
            <a:extLst>
              <a:ext uri="{FF2B5EF4-FFF2-40B4-BE49-F238E27FC236}">
                <a16:creationId xmlns:a16="http://schemas.microsoft.com/office/drawing/2014/main" id="{07F16C42-2812-4D7C-9A67-59C96A629557}"/>
              </a:ext>
            </a:extLst>
          </p:cNvPr>
          <p:cNvSpPr>
            <a:spLocks noGrp="1"/>
          </p:cNvSpPr>
          <p:nvPr>
            <p:ph idx="1"/>
          </p:nvPr>
        </p:nvSpPr>
        <p:spPr/>
        <p:txBody>
          <a:bodyPr/>
          <a:lstStyle/>
          <a:p>
            <a:pPr lvl="0"/>
            <a:r>
              <a:rPr lang="en-US"/>
              <a:t>Motivation is a mindset, not an emotion </a:t>
            </a:r>
          </a:p>
          <a:p>
            <a:pPr lvl="1"/>
            <a:r>
              <a:rPr lang="en-US"/>
              <a:t>Motivation is not born solely from an emotional response—feelings are fleeting</a:t>
            </a:r>
          </a:p>
          <a:p>
            <a:pPr lvl="1"/>
            <a:r>
              <a:rPr lang="en-US"/>
              <a:t>Motivation is born from a decision to act—choices that are acted upon come from a change of mind</a:t>
            </a:r>
          </a:p>
          <a:p>
            <a:endParaRPr lang="en-US" dirty="0"/>
          </a:p>
        </p:txBody>
      </p:sp>
      <p:pic>
        <p:nvPicPr>
          <p:cNvPr id="5" name="Audio 4">
            <a:hlinkClick r:id="" action="ppaction://media"/>
            <a:extLst>
              <a:ext uri="{FF2B5EF4-FFF2-40B4-BE49-F238E27FC236}">
                <a16:creationId xmlns:a16="http://schemas.microsoft.com/office/drawing/2014/main" id="{D234EB6B-D7D2-3842-1BF6-141CC2562F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3619836"/>
      </p:ext>
    </p:extLst>
  </p:cSld>
  <p:clrMapOvr>
    <a:masterClrMapping/>
  </p:clrMapOvr>
  <mc:AlternateContent xmlns:mc="http://schemas.openxmlformats.org/markup-compatibility/2006" xmlns:p14="http://schemas.microsoft.com/office/powerpoint/2010/main">
    <mc:Choice Requires="p14">
      <p:transition spd="slow" p14:dur="2000" advTm="24845"/>
    </mc:Choice>
    <mc:Fallback xmlns="">
      <p:transition spd="slow" advTm="24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6A8F-DA18-4333-AB9E-39695DB88EAB}"/>
              </a:ext>
            </a:extLst>
          </p:cNvPr>
          <p:cNvSpPr>
            <a:spLocks noGrp="1"/>
          </p:cNvSpPr>
          <p:nvPr>
            <p:ph type="title"/>
          </p:nvPr>
        </p:nvSpPr>
        <p:spPr/>
        <p:txBody>
          <a:bodyPr>
            <a:normAutofit/>
          </a:bodyPr>
          <a:lstStyle/>
          <a:p>
            <a:r>
              <a:rPr lang="en-US" sz="3600" dirty="0"/>
              <a:t>Your Motivation Comes From Within You</a:t>
            </a:r>
          </a:p>
        </p:txBody>
      </p:sp>
      <p:pic>
        <p:nvPicPr>
          <p:cNvPr id="4" name="Content Placeholder 10">
            <a:extLst>
              <a:ext uri="{FF2B5EF4-FFF2-40B4-BE49-F238E27FC236}">
                <a16:creationId xmlns:a16="http://schemas.microsoft.com/office/drawing/2014/main" id="{43A82840-B54B-461C-AA8A-D7D073FB1308}"/>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0339"/>
          <a:stretch/>
        </p:blipFill>
        <p:spPr>
          <a:xfrm>
            <a:off x="5675834" y="1651519"/>
            <a:ext cx="3748572" cy="4704487"/>
          </a:xfrm>
        </p:spPr>
      </p:pic>
      <p:pic>
        <p:nvPicPr>
          <p:cNvPr id="5" name="Audio 4">
            <a:hlinkClick r:id="" action="ppaction://media"/>
            <a:extLst>
              <a:ext uri="{FF2B5EF4-FFF2-40B4-BE49-F238E27FC236}">
                <a16:creationId xmlns:a16="http://schemas.microsoft.com/office/drawing/2014/main" id="{B669B050-C269-466D-89C6-5EEC4AE47C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47774708"/>
      </p:ext>
    </p:extLst>
  </p:cSld>
  <p:clrMapOvr>
    <a:masterClrMapping/>
  </p:clrMapOvr>
  <mc:AlternateContent xmlns:mc="http://schemas.openxmlformats.org/markup-compatibility/2006" xmlns:p14="http://schemas.microsoft.com/office/powerpoint/2010/main">
    <mc:Choice Requires="p14">
      <p:transition spd="slow" p14:dur="2000" advTm="22505"/>
    </mc:Choice>
    <mc:Fallback xmlns="">
      <p:transition spd="slow" advTm="22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6A8F-DA18-4333-AB9E-39695DB88EAB}"/>
              </a:ext>
            </a:extLst>
          </p:cNvPr>
          <p:cNvSpPr>
            <a:spLocks noGrp="1"/>
          </p:cNvSpPr>
          <p:nvPr>
            <p:ph type="title"/>
          </p:nvPr>
        </p:nvSpPr>
        <p:spPr/>
        <p:txBody>
          <a:bodyPr>
            <a:normAutofit fontScale="90000"/>
          </a:bodyPr>
          <a:lstStyle/>
          <a:p>
            <a:r>
              <a:rPr lang="en-US"/>
              <a:t>Finding and Maintaining Your Motivation</a:t>
            </a:r>
            <a:endParaRPr lang="en-US" dirty="0"/>
          </a:p>
        </p:txBody>
      </p:sp>
      <p:sp>
        <p:nvSpPr>
          <p:cNvPr id="3" name="Content Placeholder 2">
            <a:extLst>
              <a:ext uri="{FF2B5EF4-FFF2-40B4-BE49-F238E27FC236}">
                <a16:creationId xmlns:a16="http://schemas.microsoft.com/office/drawing/2014/main" id="{07F16C42-2812-4D7C-9A67-59C96A629557}"/>
              </a:ext>
            </a:extLst>
          </p:cNvPr>
          <p:cNvSpPr>
            <a:spLocks noGrp="1"/>
          </p:cNvSpPr>
          <p:nvPr>
            <p:ph idx="1"/>
          </p:nvPr>
        </p:nvSpPr>
        <p:spPr/>
        <p:txBody>
          <a:bodyPr/>
          <a:lstStyle/>
          <a:p>
            <a:pPr lvl="0"/>
            <a:r>
              <a:rPr lang="en-US" sz="2400" dirty="0"/>
              <a:t>Motivation burns when fueled by:</a:t>
            </a:r>
          </a:p>
          <a:p>
            <a:pPr lvl="1"/>
            <a:r>
              <a:rPr lang="en-US" dirty="0"/>
              <a:t>Your commitment</a:t>
            </a:r>
          </a:p>
          <a:p>
            <a:pPr lvl="1"/>
            <a:r>
              <a:rPr lang="en-US" dirty="0"/>
              <a:t>Your knowledge</a:t>
            </a:r>
          </a:p>
          <a:p>
            <a:pPr lvl="1"/>
            <a:r>
              <a:rPr lang="en-US" dirty="0"/>
              <a:t>Your creativity</a:t>
            </a:r>
          </a:p>
          <a:p>
            <a:pPr lvl="1"/>
            <a:r>
              <a:rPr lang="en-US" dirty="0"/>
              <a:t>Your passion</a:t>
            </a:r>
          </a:p>
          <a:p>
            <a:endParaRPr lang="en-US" dirty="0"/>
          </a:p>
        </p:txBody>
      </p:sp>
      <p:pic>
        <p:nvPicPr>
          <p:cNvPr id="5" name="Audio 4">
            <a:hlinkClick r:id="" action="ppaction://media"/>
            <a:extLst>
              <a:ext uri="{FF2B5EF4-FFF2-40B4-BE49-F238E27FC236}">
                <a16:creationId xmlns:a16="http://schemas.microsoft.com/office/drawing/2014/main" id="{D18A3008-2462-3EDC-FF4E-CE8063DB8A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3981738"/>
      </p:ext>
    </p:extLst>
  </p:cSld>
  <p:clrMapOvr>
    <a:masterClrMapping/>
  </p:clrMapOvr>
  <mc:AlternateContent xmlns:mc="http://schemas.openxmlformats.org/markup-compatibility/2006" xmlns:p14="http://schemas.microsoft.com/office/powerpoint/2010/main">
    <mc:Choice Requires="p14">
      <p:transition spd="slow" p14:dur="2000" advTm="18482"/>
    </mc:Choice>
    <mc:Fallback xmlns="">
      <p:transition spd="slow" advTm="18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a:t>De-Stressor to Remember</a:t>
            </a:r>
            <a:endParaRPr lang="en-US" dirty="0"/>
          </a:p>
        </p:txBody>
      </p:sp>
      <p:sp>
        <p:nvSpPr>
          <p:cNvPr id="4" name="Content Placeholder 4"/>
          <p:cNvSpPr>
            <a:spLocks noGrp="1"/>
          </p:cNvSpPr>
          <p:nvPr>
            <p:ph idx="1"/>
          </p:nvPr>
        </p:nvSpPr>
        <p:spPr/>
        <p:txBody>
          <a:bodyPr/>
          <a:lstStyle/>
          <a:p>
            <a:pPr marL="0" indent="0">
              <a:buNone/>
            </a:pPr>
            <a:r>
              <a:rPr lang="en-US" dirty="0"/>
              <a:t>“If you don’t like something, change it; if you can’t change it, change the way you are thinking about it.” </a:t>
            </a:r>
          </a:p>
          <a:p>
            <a:pPr marL="0" indent="0">
              <a:buNone/>
            </a:pPr>
            <a:r>
              <a:rPr lang="en-US" dirty="0"/>
              <a:t>		- Mary </a:t>
            </a:r>
            <a:r>
              <a:rPr lang="en-US" dirty="0" err="1"/>
              <a:t>Engelbreit</a:t>
            </a:r>
            <a:endParaRPr lang="en-US" dirty="0"/>
          </a:p>
        </p:txBody>
      </p:sp>
      <p:pic>
        <p:nvPicPr>
          <p:cNvPr id="13" name="Audio 12">
            <a:hlinkClick r:id="" action="ppaction://media"/>
            <a:extLst>
              <a:ext uri="{FF2B5EF4-FFF2-40B4-BE49-F238E27FC236}">
                <a16:creationId xmlns:a16="http://schemas.microsoft.com/office/drawing/2014/main" id="{9B57CF3A-3A21-42E4-04FF-B2AE23F0693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40613480"/>
      </p:ext>
    </p:extLst>
  </p:cSld>
  <p:clrMapOvr>
    <a:masterClrMapping/>
  </p:clrMapOvr>
  <mc:AlternateContent xmlns:mc="http://schemas.openxmlformats.org/markup-compatibility/2006" xmlns:p14="http://schemas.microsoft.com/office/powerpoint/2010/main">
    <mc:Choice Requires="p14">
      <p:transition spd="slow" p14:dur="2000" advTm="9192"/>
    </mc:Choice>
    <mc:Fallback xmlns="">
      <p:transition spd="slow" advTm="9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F16C42-2812-4D7C-9A67-59C96A629557}"/>
              </a:ext>
            </a:extLst>
          </p:cNvPr>
          <p:cNvSpPr>
            <a:spLocks noGrp="1"/>
          </p:cNvSpPr>
          <p:nvPr>
            <p:ph sz="half" idx="1"/>
          </p:nvPr>
        </p:nvSpPr>
        <p:spPr>
          <a:xfrm>
            <a:off x="3535681" y="1453775"/>
            <a:ext cx="7688132" cy="4830482"/>
          </a:xfrm>
        </p:spPr>
        <p:txBody>
          <a:bodyPr>
            <a:normAutofit/>
          </a:bodyPr>
          <a:lstStyle/>
          <a:p>
            <a:pPr lvl="0"/>
            <a:r>
              <a:rPr lang="en-US" sz="2400" dirty="0"/>
              <a:t>Motivation is sustained or lost in the perspective we chose.</a:t>
            </a:r>
          </a:p>
          <a:p>
            <a:pPr marL="393192" lvl="1" indent="0">
              <a:buClr>
                <a:srgbClr val="0070C0"/>
              </a:buClr>
              <a:buNone/>
            </a:pPr>
            <a:r>
              <a:rPr lang="en-US" b="1" dirty="0"/>
              <a:t>E + I + R = B</a:t>
            </a:r>
            <a:br>
              <a:rPr lang="en-US" b="1" dirty="0"/>
            </a:br>
            <a:endParaRPr lang="en-US" b="1" dirty="0"/>
          </a:p>
          <a:p>
            <a:pPr marL="393192" lvl="1" indent="0">
              <a:buClr>
                <a:srgbClr val="0070C0"/>
              </a:buClr>
              <a:buNone/>
            </a:pPr>
            <a:r>
              <a:rPr lang="en-US" dirty="0"/>
              <a:t>   Whatever we </a:t>
            </a:r>
            <a:r>
              <a:rPr lang="en-US" b="1" u="sng" dirty="0"/>
              <a:t>Experience</a:t>
            </a:r>
            <a:r>
              <a:rPr lang="en-US" b="1" dirty="0"/>
              <a:t> </a:t>
            </a:r>
            <a:endParaRPr lang="en-US" dirty="0"/>
          </a:p>
          <a:p>
            <a:pPr marL="393192" lvl="1" indent="0">
              <a:buClr>
                <a:srgbClr val="0070C0"/>
              </a:buClr>
              <a:buNone/>
            </a:pPr>
            <a:r>
              <a:rPr lang="en-US" dirty="0"/>
              <a:t>+ our </a:t>
            </a:r>
            <a:r>
              <a:rPr lang="en-US" b="1" u="sng" dirty="0"/>
              <a:t>Interpretation</a:t>
            </a:r>
            <a:r>
              <a:rPr lang="en-US" dirty="0"/>
              <a:t> of that experience </a:t>
            </a:r>
            <a:br>
              <a:rPr lang="en-US" dirty="0"/>
            </a:br>
            <a:r>
              <a:rPr lang="en-US" dirty="0"/>
              <a:t>+ our emotional </a:t>
            </a:r>
            <a:r>
              <a:rPr lang="en-US" b="1" u="sng" dirty="0"/>
              <a:t>Response</a:t>
            </a:r>
            <a:r>
              <a:rPr lang="en-US" dirty="0"/>
              <a:t> </a:t>
            </a:r>
            <a:br>
              <a:rPr lang="en-US" dirty="0"/>
            </a:br>
            <a:r>
              <a:rPr lang="en-US" dirty="0"/>
              <a:t>= our </a:t>
            </a:r>
            <a:r>
              <a:rPr lang="en-US" b="1" u="sng" dirty="0"/>
              <a:t>Behavior</a:t>
            </a:r>
          </a:p>
          <a:p>
            <a:endParaRPr lang="en-US" dirty="0"/>
          </a:p>
        </p:txBody>
      </p:sp>
      <p:sp>
        <p:nvSpPr>
          <p:cNvPr id="2" name="Title 1">
            <a:extLst>
              <a:ext uri="{FF2B5EF4-FFF2-40B4-BE49-F238E27FC236}">
                <a16:creationId xmlns:a16="http://schemas.microsoft.com/office/drawing/2014/main" id="{DD306A8F-DA18-4333-AB9E-39695DB88EAB}"/>
              </a:ext>
            </a:extLst>
          </p:cNvPr>
          <p:cNvSpPr>
            <a:spLocks noGrp="1"/>
          </p:cNvSpPr>
          <p:nvPr>
            <p:ph type="title"/>
          </p:nvPr>
        </p:nvSpPr>
        <p:spPr/>
        <p:txBody>
          <a:bodyPr>
            <a:normAutofit/>
          </a:bodyPr>
          <a:lstStyle/>
          <a:p>
            <a:r>
              <a:rPr lang="en-US" sz="3600" dirty="0"/>
              <a:t>Finding and Maintaining Your Motivation</a:t>
            </a:r>
          </a:p>
        </p:txBody>
      </p:sp>
      <p:pic>
        <p:nvPicPr>
          <p:cNvPr id="5" name="Audio 4">
            <a:hlinkClick r:id="" action="ppaction://media"/>
            <a:extLst>
              <a:ext uri="{FF2B5EF4-FFF2-40B4-BE49-F238E27FC236}">
                <a16:creationId xmlns:a16="http://schemas.microsoft.com/office/drawing/2014/main" id="{5F35DFBB-7A08-E4F5-988E-D5137A1202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93159705"/>
      </p:ext>
    </p:extLst>
  </p:cSld>
  <p:clrMapOvr>
    <a:masterClrMapping/>
  </p:clrMapOvr>
  <mc:AlternateContent xmlns:mc="http://schemas.openxmlformats.org/markup-compatibility/2006" xmlns:p14="http://schemas.microsoft.com/office/powerpoint/2010/main">
    <mc:Choice Requires="p14">
      <p:transition spd="slow" p14:dur="2000" advTm="17503"/>
    </mc:Choice>
    <mc:Fallback xmlns="">
      <p:transition spd="slow" advTm="17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37AAD5-937B-4FE9-8CAB-2252DE926932}"/>
              </a:ext>
            </a:extLst>
          </p:cNvPr>
          <p:cNvSpPr>
            <a:spLocks noGrp="1"/>
          </p:cNvSpPr>
          <p:nvPr>
            <p:ph sz="quarter" idx="10"/>
          </p:nvPr>
        </p:nvSpPr>
        <p:spPr/>
        <p:txBody>
          <a:bodyPr/>
          <a:lstStyle/>
          <a:p>
            <a:pPr marL="109728" lvl="1" indent="0" algn="ctr">
              <a:buClr>
                <a:srgbClr val="0070C0"/>
              </a:buClr>
              <a:buSzPct val="68000"/>
              <a:buNone/>
            </a:pPr>
            <a:endParaRPr lang="en-US" sz="3600" dirty="0"/>
          </a:p>
          <a:p>
            <a:pPr marL="109728" lvl="1" indent="0" algn="ctr">
              <a:buClr>
                <a:srgbClr val="0070C0"/>
              </a:buClr>
              <a:buSzPct val="68000"/>
              <a:buNone/>
            </a:pPr>
            <a:endParaRPr lang="en-US" sz="3600" dirty="0"/>
          </a:p>
          <a:p>
            <a:pPr marL="109728" lvl="1" indent="0" algn="ctr">
              <a:buClr>
                <a:srgbClr val="0070C0"/>
              </a:buClr>
              <a:buSzPct val="68000"/>
              <a:buNone/>
            </a:pPr>
            <a:r>
              <a:rPr lang="en-US" sz="2800" dirty="0"/>
              <a:t>“Life is 10% what happens to you </a:t>
            </a:r>
            <a:br>
              <a:rPr lang="en-US" sz="2800" dirty="0"/>
            </a:br>
            <a:r>
              <a:rPr lang="en-US" sz="2800" dirty="0"/>
              <a:t>and 90% how you react to it.”</a:t>
            </a:r>
            <a:br>
              <a:rPr lang="en-US" sz="2600" dirty="0"/>
            </a:br>
            <a:r>
              <a:rPr lang="en-US" sz="2600" dirty="0"/>
              <a:t> </a:t>
            </a:r>
          </a:p>
          <a:p>
            <a:pPr marL="109728" lvl="1" indent="0" algn="ctr">
              <a:buClr>
                <a:srgbClr val="0070C0"/>
              </a:buClr>
              <a:buSzPct val="68000"/>
              <a:buNone/>
            </a:pPr>
            <a:r>
              <a:rPr lang="en-US" sz="2600" dirty="0"/>
              <a:t>Charles R. Swindoll</a:t>
            </a:r>
          </a:p>
        </p:txBody>
      </p:sp>
      <p:pic>
        <p:nvPicPr>
          <p:cNvPr id="4" name="Audio 3">
            <a:hlinkClick r:id="" action="ppaction://media"/>
            <a:extLst>
              <a:ext uri="{FF2B5EF4-FFF2-40B4-BE49-F238E27FC236}">
                <a16:creationId xmlns:a16="http://schemas.microsoft.com/office/drawing/2014/main" id="{505EB4BC-7155-6535-2828-62F96347CF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91256645"/>
      </p:ext>
    </p:extLst>
  </p:cSld>
  <p:clrMapOvr>
    <a:masterClrMapping/>
  </p:clrMapOvr>
  <mc:AlternateContent xmlns:mc="http://schemas.openxmlformats.org/markup-compatibility/2006" xmlns:p14="http://schemas.microsoft.com/office/powerpoint/2010/main">
    <mc:Choice Requires="p14">
      <p:transition spd="slow" p14:dur="2000" advTm="13702"/>
    </mc:Choice>
    <mc:Fallback xmlns="">
      <p:transition spd="slow" advTm="13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0FE70-AF27-495D-841B-2F73C06F6681}"/>
              </a:ext>
            </a:extLst>
          </p:cNvPr>
          <p:cNvSpPr>
            <a:spLocks noGrp="1"/>
          </p:cNvSpPr>
          <p:nvPr>
            <p:ph type="title"/>
          </p:nvPr>
        </p:nvSpPr>
        <p:spPr/>
        <p:txBody>
          <a:bodyPr/>
          <a:lstStyle/>
          <a:p>
            <a:r>
              <a:rPr lang="en-US" dirty="0"/>
              <a:t>Review of Your EAP Benefits</a:t>
            </a:r>
          </a:p>
        </p:txBody>
      </p:sp>
      <p:sp>
        <p:nvSpPr>
          <p:cNvPr id="5" name="Text Placeholder 4">
            <a:extLst>
              <a:ext uri="{FF2B5EF4-FFF2-40B4-BE49-F238E27FC236}">
                <a16:creationId xmlns:a16="http://schemas.microsoft.com/office/drawing/2014/main" id="{6FCDE5B6-4FD2-469C-8413-91ED4060E982}"/>
              </a:ext>
            </a:extLst>
          </p:cNvPr>
          <p:cNvSpPr>
            <a:spLocks noGrp="1"/>
          </p:cNvSpPr>
          <p:nvPr>
            <p:ph type="body" idx="1"/>
          </p:nvPr>
        </p:nvSpPr>
        <p:spPr/>
        <p:txBody>
          <a:bodyPr/>
          <a:lstStyle/>
          <a:p>
            <a:r>
              <a:rPr lang="en-US" dirty="0"/>
              <a:t>State of Alabama</a:t>
            </a:r>
          </a:p>
        </p:txBody>
      </p:sp>
      <p:pic>
        <p:nvPicPr>
          <p:cNvPr id="12" name="Audio 11">
            <a:hlinkClick r:id="" action="ppaction://media"/>
            <a:extLst>
              <a:ext uri="{FF2B5EF4-FFF2-40B4-BE49-F238E27FC236}">
                <a16:creationId xmlns:a16="http://schemas.microsoft.com/office/drawing/2014/main" id="{CDEE3438-3341-EE7F-3B73-C785ED30B87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22794078"/>
      </p:ext>
    </p:extLst>
  </p:cSld>
  <p:clrMapOvr>
    <a:masterClrMapping/>
  </p:clrMapOvr>
  <mc:AlternateContent xmlns:mc="http://schemas.openxmlformats.org/markup-compatibility/2006" xmlns:p14="http://schemas.microsoft.com/office/powerpoint/2010/main">
    <mc:Choice Requires="p14">
      <p:transition spd="slow" p14:dur="2000" advTm="18605"/>
    </mc:Choice>
    <mc:Fallback xmlns="">
      <p:transition spd="slow" advTm="18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3D7D80E-F66B-45D5-8CB0-C4EADE25D4CC}"/>
              </a:ext>
            </a:extLst>
          </p:cNvPr>
          <p:cNvSpPr/>
          <p:nvPr/>
        </p:nvSpPr>
        <p:spPr>
          <a:xfrm>
            <a:off x="1828800" y="2212910"/>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C761079A-851B-44B7-95C5-A7F57F7EB8CB}"/>
              </a:ext>
            </a:extLst>
          </p:cNvPr>
          <p:cNvSpPr txBox="1"/>
          <p:nvPr/>
        </p:nvSpPr>
        <p:spPr>
          <a:xfrm>
            <a:off x="3427044" y="2289110"/>
            <a:ext cx="3049956" cy="16312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Behavioral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Speak with Counselors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Referrals for mental/ behavioral health &amp; substance abuse issues</a:t>
            </a:r>
          </a:p>
        </p:txBody>
      </p:sp>
      <p:sp>
        <p:nvSpPr>
          <p:cNvPr id="22" name="Rectangle 21">
            <a:extLst>
              <a:ext uri="{FF2B5EF4-FFF2-40B4-BE49-F238E27FC236}">
                <a16:creationId xmlns:a16="http://schemas.microsoft.com/office/drawing/2014/main" id="{1C1782D9-95B3-45EE-B969-0B0C38A96DA7}"/>
              </a:ext>
            </a:extLst>
          </p:cNvPr>
          <p:cNvSpPr/>
          <p:nvPr/>
        </p:nvSpPr>
        <p:spPr>
          <a:xfrm>
            <a:off x="7114903" y="2208556"/>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8CBD7B0F-1A1D-4B05-BB88-46DD06AFEC14}"/>
              </a:ext>
            </a:extLst>
          </p:cNvPr>
          <p:cNvSpPr txBox="1"/>
          <p:nvPr/>
        </p:nvSpPr>
        <p:spPr>
          <a:xfrm>
            <a:off x="8684844" y="2286000"/>
            <a:ext cx="3049956" cy="16312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Financial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Speak with Advisors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Assistance with budgeting, estate planning, college, debt restructuring, etc.</a:t>
            </a:r>
          </a:p>
        </p:txBody>
      </p:sp>
      <p:sp>
        <p:nvSpPr>
          <p:cNvPr id="26" name="Rectangle 25">
            <a:extLst>
              <a:ext uri="{FF2B5EF4-FFF2-40B4-BE49-F238E27FC236}">
                <a16:creationId xmlns:a16="http://schemas.microsoft.com/office/drawing/2014/main" id="{FAFBA543-6C9C-4C5C-A11B-BD113F513A0D}"/>
              </a:ext>
            </a:extLst>
          </p:cNvPr>
          <p:cNvSpPr/>
          <p:nvPr/>
        </p:nvSpPr>
        <p:spPr>
          <a:xfrm>
            <a:off x="7086600" y="4503662"/>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97F30EE4-3FDD-4D4F-8F35-5E9D89CB48EB}"/>
              </a:ext>
            </a:extLst>
          </p:cNvPr>
          <p:cNvSpPr txBox="1"/>
          <p:nvPr/>
        </p:nvSpPr>
        <p:spPr>
          <a:xfrm>
            <a:off x="8684843" y="4579862"/>
            <a:ext cx="3230659" cy="16312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Well-Being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Speak with Work/Life Specialists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Help with stress, emotional health, work/life balance, etc.</a:t>
            </a:r>
          </a:p>
        </p:txBody>
      </p:sp>
      <p:sp>
        <p:nvSpPr>
          <p:cNvPr id="24" name="Rectangle 23">
            <a:extLst>
              <a:ext uri="{FF2B5EF4-FFF2-40B4-BE49-F238E27FC236}">
                <a16:creationId xmlns:a16="http://schemas.microsoft.com/office/drawing/2014/main" id="{47259C61-8FDC-4965-AAB7-B97E79F3F565}"/>
              </a:ext>
            </a:extLst>
          </p:cNvPr>
          <p:cNvSpPr/>
          <p:nvPr/>
        </p:nvSpPr>
        <p:spPr>
          <a:xfrm>
            <a:off x="1828800" y="4498910"/>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38589FAE-C692-496D-9F90-8177198391C2}"/>
              </a:ext>
            </a:extLst>
          </p:cNvPr>
          <p:cNvSpPr txBox="1"/>
          <p:nvPr/>
        </p:nvSpPr>
        <p:spPr>
          <a:xfrm>
            <a:off x="3427044" y="4575110"/>
            <a:ext cx="3049956" cy="16312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Eldercare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Speak with Professionals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Help with nursing home &amp; assisted living placement, caregiver issues, etc.</a:t>
            </a:r>
          </a:p>
        </p:txBody>
      </p:sp>
      <p:sp>
        <p:nvSpPr>
          <p:cNvPr id="2" name="Rectangle 1">
            <a:extLst>
              <a:ext uri="{FF2B5EF4-FFF2-40B4-BE49-F238E27FC236}">
                <a16:creationId xmlns:a16="http://schemas.microsoft.com/office/drawing/2014/main" id="{4B8CAB71-CFFE-4EFB-B74E-E8BB395B2B06}"/>
              </a:ext>
            </a:extLst>
          </p:cNvPr>
          <p:cNvSpPr/>
          <p:nvPr/>
        </p:nvSpPr>
        <p:spPr>
          <a:xfrm>
            <a:off x="2819400" y="1335800"/>
            <a:ext cx="9067800" cy="76944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All employees and dependents may receive up to </a:t>
            </a:r>
            <a:br>
              <a:rPr kumimoji="0" lang="en-US" sz="2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br>
            <a:r>
              <a:rPr kumimoji="0" lang="en-US" sz="2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three (3) visits/consults at no charge each year.</a:t>
            </a:r>
          </a:p>
        </p:txBody>
      </p:sp>
      <p:sp>
        <p:nvSpPr>
          <p:cNvPr id="18" name="Title 7">
            <a:extLst>
              <a:ext uri="{FF2B5EF4-FFF2-40B4-BE49-F238E27FC236}">
                <a16:creationId xmlns:a16="http://schemas.microsoft.com/office/drawing/2014/main" id="{4ED70C3C-B2C5-4B3D-B7F5-4BD39CEAA845}"/>
              </a:ext>
            </a:extLst>
          </p:cNvPr>
          <p:cNvSpPr>
            <a:spLocks noGrp="1"/>
          </p:cNvSpPr>
          <p:nvPr>
            <p:ph type="title"/>
          </p:nvPr>
        </p:nvSpPr>
        <p:spPr>
          <a:xfrm>
            <a:off x="2923903" y="-2202"/>
            <a:ext cx="8382000" cy="1223963"/>
          </a:xfrm>
        </p:spPr>
        <p:txBody>
          <a:bodyPr>
            <a:normAutofit fontScale="90000"/>
          </a:bodyPr>
          <a:lstStyle/>
          <a:p>
            <a:pPr marL="1317625" algn="l"/>
            <a:r>
              <a:rPr lang="en-US" dirty="0"/>
              <a:t>State of Alabama: EAP Benefits</a:t>
            </a:r>
          </a:p>
        </p:txBody>
      </p:sp>
      <p:grpSp>
        <p:nvGrpSpPr>
          <p:cNvPr id="9" name="Group 8">
            <a:extLst>
              <a:ext uri="{FF2B5EF4-FFF2-40B4-BE49-F238E27FC236}">
                <a16:creationId xmlns:a16="http://schemas.microsoft.com/office/drawing/2014/main" id="{76B50F0B-7D1B-4E99-B6BF-4EF02F72A793}"/>
              </a:ext>
            </a:extLst>
          </p:cNvPr>
          <p:cNvGrpSpPr/>
          <p:nvPr/>
        </p:nvGrpSpPr>
        <p:grpSpPr>
          <a:xfrm>
            <a:off x="1987088" y="4738165"/>
            <a:ext cx="1371600" cy="1371600"/>
            <a:chOff x="1998105" y="4738165"/>
            <a:chExt cx="1371600" cy="1371600"/>
          </a:xfrm>
        </p:grpSpPr>
        <p:sp>
          <p:nvSpPr>
            <p:cNvPr id="3" name="Oval 2">
              <a:extLst>
                <a:ext uri="{FF2B5EF4-FFF2-40B4-BE49-F238E27FC236}">
                  <a16:creationId xmlns:a16="http://schemas.microsoft.com/office/drawing/2014/main" id="{C0D36601-5AA2-4E70-8870-9B1A896467FC}"/>
                </a:ext>
              </a:extLst>
            </p:cNvPr>
            <p:cNvSpPr/>
            <p:nvPr/>
          </p:nvSpPr>
          <p:spPr>
            <a:xfrm>
              <a:off x="1998105" y="4738165"/>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3D6F6406-D3B0-4042-90DD-DBE3C74800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9787" y="5039281"/>
              <a:ext cx="788236" cy="769369"/>
            </a:xfrm>
            <a:prstGeom prst="rect">
              <a:avLst/>
            </a:prstGeom>
          </p:spPr>
        </p:pic>
      </p:grpSp>
      <p:grpSp>
        <p:nvGrpSpPr>
          <p:cNvPr id="8" name="Group 7">
            <a:extLst>
              <a:ext uri="{FF2B5EF4-FFF2-40B4-BE49-F238E27FC236}">
                <a16:creationId xmlns:a16="http://schemas.microsoft.com/office/drawing/2014/main" id="{7D065625-82B3-489A-A975-5E7BE0B8007E}"/>
              </a:ext>
            </a:extLst>
          </p:cNvPr>
          <p:cNvGrpSpPr/>
          <p:nvPr/>
        </p:nvGrpSpPr>
        <p:grpSpPr>
          <a:xfrm>
            <a:off x="1987088" y="2437156"/>
            <a:ext cx="1371600" cy="1371600"/>
            <a:chOff x="1976072" y="2437156"/>
            <a:chExt cx="1371600" cy="1371600"/>
          </a:xfrm>
        </p:grpSpPr>
        <p:sp>
          <p:nvSpPr>
            <p:cNvPr id="30" name="Oval 29">
              <a:extLst>
                <a:ext uri="{FF2B5EF4-FFF2-40B4-BE49-F238E27FC236}">
                  <a16:creationId xmlns:a16="http://schemas.microsoft.com/office/drawing/2014/main" id="{DF3DEE06-19FE-4878-8574-61743201FB1B}"/>
                </a:ext>
              </a:extLst>
            </p:cNvPr>
            <p:cNvSpPr/>
            <p:nvPr/>
          </p:nvSpPr>
          <p:spPr>
            <a:xfrm>
              <a:off x="1976072" y="2437156"/>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AE10CA75-D19D-4A33-8493-E4DDF334B1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2073" y="2702955"/>
              <a:ext cx="659599" cy="840003"/>
            </a:xfrm>
            <a:prstGeom prst="rect">
              <a:avLst/>
            </a:prstGeom>
          </p:spPr>
        </p:pic>
      </p:grpSp>
      <p:sp>
        <p:nvSpPr>
          <p:cNvPr id="31" name="Oval 30">
            <a:extLst>
              <a:ext uri="{FF2B5EF4-FFF2-40B4-BE49-F238E27FC236}">
                <a16:creationId xmlns:a16="http://schemas.microsoft.com/office/drawing/2014/main" id="{3E71D931-2D6C-4528-8D30-799B56BEE487}"/>
              </a:ext>
            </a:extLst>
          </p:cNvPr>
          <p:cNvSpPr/>
          <p:nvPr/>
        </p:nvSpPr>
        <p:spPr>
          <a:xfrm>
            <a:off x="7199922" y="2415808"/>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2" name="Group 11">
            <a:extLst>
              <a:ext uri="{FF2B5EF4-FFF2-40B4-BE49-F238E27FC236}">
                <a16:creationId xmlns:a16="http://schemas.microsoft.com/office/drawing/2014/main" id="{C78B27E3-7D01-4835-9853-374F97C6504B}"/>
              </a:ext>
            </a:extLst>
          </p:cNvPr>
          <p:cNvGrpSpPr/>
          <p:nvPr/>
        </p:nvGrpSpPr>
        <p:grpSpPr>
          <a:xfrm>
            <a:off x="7199922" y="4704918"/>
            <a:ext cx="1371600" cy="1371600"/>
            <a:chOff x="9486900" y="4797200"/>
            <a:chExt cx="1371600" cy="1371600"/>
          </a:xfrm>
        </p:grpSpPr>
        <p:sp>
          <p:nvSpPr>
            <p:cNvPr id="32" name="Oval 31">
              <a:extLst>
                <a:ext uri="{FF2B5EF4-FFF2-40B4-BE49-F238E27FC236}">
                  <a16:creationId xmlns:a16="http://schemas.microsoft.com/office/drawing/2014/main" id="{86606106-2842-43C8-8664-DEB674E12F05}"/>
                </a:ext>
              </a:extLst>
            </p:cNvPr>
            <p:cNvSpPr/>
            <p:nvPr/>
          </p:nvSpPr>
          <p:spPr>
            <a:xfrm>
              <a:off x="9486900" y="4797200"/>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E0C3AC3F-6022-42C7-BF4A-69909AEB40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01576" y="5147301"/>
              <a:ext cx="942248" cy="671399"/>
            </a:xfrm>
            <a:prstGeom prst="rect">
              <a:avLst/>
            </a:prstGeom>
          </p:spPr>
        </p:pic>
      </p:grpSp>
      <p:pic>
        <p:nvPicPr>
          <p:cNvPr id="15" name="Picture 14">
            <a:extLst>
              <a:ext uri="{FF2B5EF4-FFF2-40B4-BE49-F238E27FC236}">
                <a16:creationId xmlns:a16="http://schemas.microsoft.com/office/drawing/2014/main" id="{2C0FD32E-20FA-4FCB-9F8A-56947EE9A3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0313" y="2764348"/>
            <a:ext cx="850818" cy="674521"/>
          </a:xfrm>
          <a:prstGeom prst="rect">
            <a:avLst/>
          </a:prstGeom>
        </p:spPr>
      </p:pic>
      <p:pic>
        <p:nvPicPr>
          <p:cNvPr id="41" name="Audio 40">
            <a:hlinkClick r:id="" action="ppaction://media"/>
            <a:extLst>
              <a:ext uri="{FF2B5EF4-FFF2-40B4-BE49-F238E27FC236}">
                <a16:creationId xmlns:a16="http://schemas.microsoft.com/office/drawing/2014/main" id="{822319D4-A08B-B5F0-FA04-171548CB9FCB}"/>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38506699"/>
      </p:ext>
    </p:extLst>
  </p:cSld>
  <p:clrMapOvr>
    <a:masterClrMapping/>
  </p:clrMapOvr>
  <mc:AlternateContent xmlns:mc="http://schemas.openxmlformats.org/markup-compatibility/2006" xmlns:p14="http://schemas.microsoft.com/office/powerpoint/2010/main">
    <mc:Choice Requires="p14">
      <p:transition spd="slow" p14:dur="2000" advTm="86505"/>
    </mc:Choice>
    <mc:Fallback xmlns="">
      <p:transition spd="slow" advTm="86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a:t>Accessing the EAP</a:t>
            </a:r>
          </a:p>
        </p:txBody>
      </p:sp>
      <p:sp>
        <p:nvSpPr>
          <p:cNvPr id="14339" name="Rectangle 3"/>
          <p:cNvSpPr>
            <a:spLocks noGrp="1" noChangeArrowheads="1"/>
          </p:cNvSpPr>
          <p:nvPr>
            <p:ph idx="1"/>
          </p:nvPr>
        </p:nvSpPr>
        <p:spPr>
          <a:xfrm>
            <a:off x="3886200" y="1490261"/>
            <a:ext cx="8153399" cy="4300939"/>
          </a:xfrm>
        </p:spPr>
        <p:txBody>
          <a:bodyPr>
            <a:noAutofit/>
          </a:bodyPr>
          <a:lstStyle/>
          <a:p>
            <a:pPr marL="0" indent="0">
              <a:spcAft>
                <a:spcPts val="0"/>
              </a:spcAft>
              <a:buNone/>
            </a:pPr>
            <a:r>
              <a:rPr lang="en-US" sz="2400" b="1" dirty="0"/>
              <a:t>Begins with a call to BHS: 800-245-1150</a:t>
            </a:r>
          </a:p>
          <a:p>
            <a:pPr marL="0" indent="0">
              <a:spcAft>
                <a:spcPts val="0"/>
              </a:spcAft>
              <a:buNone/>
            </a:pPr>
            <a:r>
              <a:rPr lang="en-US" sz="2300" dirty="0"/>
              <a:t>BHS Care Coordinator is available Monday-Friday</a:t>
            </a:r>
            <a:br>
              <a:rPr lang="en-US" sz="2300" dirty="0"/>
            </a:br>
            <a:r>
              <a:rPr lang="en-US" sz="2300" dirty="0"/>
              <a:t>from 7:30 a.m. – 5:00 p.m. CT</a:t>
            </a:r>
          </a:p>
          <a:p>
            <a:pPr marL="0" indent="0">
              <a:spcAft>
                <a:spcPts val="0"/>
              </a:spcAft>
              <a:buNone/>
            </a:pPr>
            <a:endParaRPr lang="en-US" sz="2400" b="1" dirty="0"/>
          </a:p>
          <a:p>
            <a:pPr marL="0" indent="0">
              <a:spcAft>
                <a:spcPts val="0"/>
              </a:spcAft>
              <a:buNone/>
            </a:pPr>
            <a:r>
              <a:rPr lang="en-US" sz="2400" b="1" dirty="0"/>
              <a:t>Your BHS Care Coordinator will:</a:t>
            </a:r>
          </a:p>
          <a:p>
            <a:pPr indent="-227013">
              <a:spcAft>
                <a:spcPts val="0"/>
              </a:spcAft>
            </a:pPr>
            <a:r>
              <a:rPr lang="en-US" sz="2300" dirty="0"/>
              <a:t>Verify personal information to confirm benefit eligibility </a:t>
            </a:r>
          </a:p>
          <a:p>
            <a:pPr indent="-227013">
              <a:spcAft>
                <a:spcPts val="0"/>
              </a:spcAft>
            </a:pPr>
            <a:r>
              <a:rPr lang="en-US" sz="2300" dirty="0"/>
              <a:t>Ask a few questions about needs and preferences </a:t>
            </a:r>
          </a:p>
          <a:p>
            <a:pPr indent="-227013">
              <a:spcAft>
                <a:spcPts val="0"/>
              </a:spcAft>
            </a:pPr>
            <a:r>
              <a:rPr lang="en-US" sz="2300" dirty="0"/>
              <a:t>Assist in referring to the appropriate counselor or provider </a:t>
            </a:r>
          </a:p>
          <a:p>
            <a:pPr marL="0" indent="0">
              <a:spcAft>
                <a:spcPts val="0"/>
              </a:spcAft>
              <a:buNone/>
            </a:pPr>
            <a:endParaRPr lang="en-US" sz="2400" b="1" dirty="0"/>
          </a:p>
          <a:p>
            <a:pPr marL="0" indent="0">
              <a:spcAft>
                <a:spcPts val="0"/>
              </a:spcAft>
              <a:buNone/>
            </a:pPr>
            <a:r>
              <a:rPr lang="en-US" sz="2400" b="1" i="1" dirty="0"/>
              <a:t>After hour, weekend and holiday calls answered by licensed mental health professionals – never an automated response system</a:t>
            </a:r>
          </a:p>
        </p:txBody>
      </p:sp>
      <p:pic>
        <p:nvPicPr>
          <p:cNvPr id="5" name="Picture 4">
            <a:extLst>
              <a:ext uri="{FF2B5EF4-FFF2-40B4-BE49-F238E27FC236}">
                <a16:creationId xmlns:a16="http://schemas.microsoft.com/office/drawing/2014/main" id="{4E1690CD-F809-45D4-8100-F6BF34AB9E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0236" y="1600200"/>
            <a:ext cx="984446" cy="1007885"/>
          </a:xfrm>
          <a:prstGeom prst="rect">
            <a:avLst/>
          </a:prstGeom>
        </p:spPr>
      </p:pic>
      <p:pic>
        <p:nvPicPr>
          <p:cNvPr id="7" name="Picture 6">
            <a:extLst>
              <a:ext uri="{FF2B5EF4-FFF2-40B4-BE49-F238E27FC236}">
                <a16:creationId xmlns:a16="http://schemas.microsoft.com/office/drawing/2014/main" id="{FE63AF85-7FF0-4F4F-AFBF-E2ACE540D0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6075" y="3124200"/>
            <a:ext cx="932769" cy="1054699"/>
          </a:xfrm>
          <a:prstGeom prst="rect">
            <a:avLst/>
          </a:prstGeom>
        </p:spPr>
      </p:pic>
      <p:pic>
        <p:nvPicPr>
          <p:cNvPr id="15" name="Audio 14">
            <a:hlinkClick r:id="" action="ppaction://media"/>
            <a:extLst>
              <a:ext uri="{FF2B5EF4-FFF2-40B4-BE49-F238E27FC236}">
                <a16:creationId xmlns:a16="http://schemas.microsoft.com/office/drawing/2014/main" id="{86057143-A903-CA7B-96DC-57431458390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121728152"/>
      </p:ext>
    </p:extLst>
  </p:cSld>
  <p:clrMapOvr>
    <a:masterClrMapping/>
  </p:clrMapOvr>
  <mc:AlternateContent xmlns:mc="http://schemas.openxmlformats.org/markup-compatibility/2006" xmlns:p14="http://schemas.microsoft.com/office/powerpoint/2010/main">
    <mc:Choice Requires="p14">
      <p:transition spd="slow" p14:dur="2000" advTm="1107"/>
    </mc:Choice>
    <mc:Fallback xmlns="">
      <p:transition spd="slow" advTm="1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0295664-02CF-4F0A-8C0F-4FADD0F075EC}"/>
              </a:ext>
            </a:extLst>
          </p:cNvPr>
          <p:cNvPicPr>
            <a:picLocks noChangeAspect="1"/>
          </p:cNvPicPr>
          <p:nvPr/>
        </p:nvPicPr>
        <p:blipFill rotWithShape="1">
          <a:blip r:embed="rId5">
            <a:extLst>
              <a:ext uri="{28A0092B-C50C-407E-A947-70E740481C1C}">
                <a14:useLocalDpi xmlns:a14="http://schemas.microsoft.com/office/drawing/2010/main" val="0"/>
              </a:ext>
            </a:extLst>
          </a:blip>
          <a:srcRect r="19483"/>
          <a:stretch/>
        </p:blipFill>
        <p:spPr>
          <a:xfrm>
            <a:off x="8666885" y="2490952"/>
            <a:ext cx="3525114" cy="4367048"/>
          </a:xfrm>
          <a:prstGeom prst="rect">
            <a:avLst/>
          </a:prstGeom>
        </p:spPr>
      </p:pic>
      <p:sp>
        <p:nvSpPr>
          <p:cNvPr id="10" name="Text Placeholder 9">
            <a:extLst>
              <a:ext uri="{FF2B5EF4-FFF2-40B4-BE49-F238E27FC236}">
                <a16:creationId xmlns:a16="http://schemas.microsoft.com/office/drawing/2014/main" id="{F8135B47-9472-402A-B11E-7657DB80DBEA}"/>
              </a:ext>
            </a:extLst>
          </p:cNvPr>
          <p:cNvSpPr>
            <a:spLocks noGrp="1"/>
          </p:cNvSpPr>
          <p:nvPr>
            <p:ph type="body" sz="quarter" idx="11"/>
          </p:nvPr>
        </p:nvSpPr>
        <p:spPr>
          <a:xfrm>
            <a:off x="3276600" y="1524000"/>
            <a:ext cx="6177615" cy="4495800"/>
          </a:xfrm>
        </p:spPr>
        <p:txBody>
          <a:bodyPr numCol="1">
            <a:normAutofit fontScale="92500" lnSpcReduction="10000"/>
          </a:bodyPr>
          <a:lstStyle/>
          <a:p>
            <a:pPr marL="0" indent="0">
              <a:spcAft>
                <a:spcPts val="0"/>
              </a:spcAft>
              <a:buNone/>
              <a:tabLst>
                <a:tab pos="395278" algn="l"/>
              </a:tabLst>
              <a:defRPr/>
            </a:pPr>
            <a:r>
              <a:rPr lang="en-US" sz="2400" b="1" dirty="0">
                <a:cs typeface="Helvetica" panose="020B0604020202020204" pitchFamily="34" charset="0"/>
              </a:rPr>
              <a:t>Dedicated BHS Care Coordinator</a:t>
            </a:r>
          </a:p>
          <a:p>
            <a:pPr marL="0" indent="0">
              <a:spcAft>
                <a:spcPts val="0"/>
              </a:spcAft>
              <a:buNone/>
              <a:tabLst>
                <a:tab pos="395278" algn="l"/>
              </a:tabLst>
              <a:defRPr/>
            </a:pPr>
            <a:r>
              <a:rPr lang="en-US" sz="2400" dirty="0">
                <a:cs typeface="Helvetica" panose="020B0604020202020204" pitchFamily="34" charset="0"/>
              </a:rPr>
              <a:t>When you call BHS, you will speak with the BHS Care Coordinator assigned specifically to the State of Alabama</a:t>
            </a:r>
          </a:p>
          <a:p>
            <a:pPr marL="0" indent="0">
              <a:spcAft>
                <a:spcPts val="0"/>
              </a:spcAft>
              <a:buNone/>
              <a:tabLst>
                <a:tab pos="395278" algn="l"/>
              </a:tabLst>
              <a:defRPr/>
            </a:pPr>
            <a:endParaRPr lang="en-US" sz="2400" dirty="0">
              <a:cs typeface="Helvetica" panose="020B0604020202020204" pitchFamily="34" charset="0"/>
            </a:endParaRPr>
          </a:p>
          <a:p>
            <a:pPr marL="0" indent="0">
              <a:spcAft>
                <a:spcPts val="0"/>
              </a:spcAft>
              <a:buNone/>
              <a:tabLst>
                <a:tab pos="395278" algn="l"/>
              </a:tabLst>
              <a:defRPr/>
            </a:pPr>
            <a:r>
              <a:rPr lang="en-US" sz="2400" b="1" dirty="0">
                <a:cs typeface="Helvetica" panose="020B0604020202020204" pitchFamily="34" charset="0"/>
              </a:rPr>
              <a:t>Marie Wilbanks / Emme Blankenship</a:t>
            </a:r>
            <a:br>
              <a:rPr lang="en-US" sz="2400" b="1" dirty="0">
                <a:cs typeface="Helvetica" panose="020B0604020202020204" pitchFamily="34" charset="0"/>
              </a:rPr>
            </a:br>
            <a:r>
              <a:rPr lang="en-US" sz="2400" b="1" dirty="0">
                <a:cs typeface="Helvetica" panose="020B0604020202020204" pitchFamily="34" charset="0"/>
              </a:rPr>
              <a:t>Care Coordinator</a:t>
            </a:r>
          </a:p>
          <a:p>
            <a:pPr marL="0" indent="0">
              <a:spcAft>
                <a:spcPts val="0"/>
              </a:spcAft>
              <a:buNone/>
              <a:tabLst>
                <a:tab pos="395278" algn="l"/>
              </a:tabLst>
              <a:defRPr/>
            </a:pPr>
            <a:r>
              <a:rPr lang="en-US" sz="2400" b="1" dirty="0">
                <a:cs typeface="Helvetica" panose="020B0604020202020204" pitchFamily="34" charset="0"/>
              </a:rPr>
              <a:t>1-800-245-1150</a:t>
            </a:r>
          </a:p>
          <a:p>
            <a:pPr marL="0" indent="0">
              <a:spcAft>
                <a:spcPts val="0"/>
              </a:spcAft>
              <a:buNone/>
              <a:tabLst>
                <a:tab pos="395278" algn="l"/>
              </a:tabLst>
              <a:defRPr/>
            </a:pPr>
            <a:endParaRPr lang="en-US" sz="2400" dirty="0">
              <a:solidFill>
                <a:srgbClr val="FF0000"/>
              </a:solidFill>
              <a:cs typeface="Helvetica" panose="020B0604020202020204" pitchFamily="34" charset="0"/>
            </a:endParaRPr>
          </a:p>
          <a:p>
            <a:pPr marL="0" indent="0">
              <a:spcAft>
                <a:spcPts val="0"/>
              </a:spcAft>
              <a:buNone/>
              <a:tabLst>
                <a:tab pos="395278" algn="l"/>
              </a:tabLst>
              <a:defRPr/>
            </a:pPr>
            <a:r>
              <a:rPr lang="en-US" sz="2400" b="1" dirty="0">
                <a:cs typeface="Helvetica" panose="020B0604020202020204" pitchFamily="34" charset="0"/>
              </a:rPr>
              <a:t>BHS Care Coordinators</a:t>
            </a:r>
          </a:p>
          <a:p>
            <a:pPr marL="0" indent="0">
              <a:spcAft>
                <a:spcPts val="0"/>
              </a:spcAft>
              <a:buNone/>
              <a:tabLst>
                <a:tab pos="395278" algn="l"/>
              </a:tabLst>
              <a:defRPr/>
            </a:pPr>
            <a:r>
              <a:rPr lang="en-US" sz="2400" dirty="0">
                <a:cs typeface="Helvetica" panose="020B0604020202020204" pitchFamily="34" charset="0"/>
              </a:rPr>
              <a:t>Caring, knowledgeable, credentialed counseling professionals who have been selected for their commitment to treat everyone with sensitivity, respect and concern</a:t>
            </a:r>
          </a:p>
        </p:txBody>
      </p:sp>
      <p:sp>
        <p:nvSpPr>
          <p:cNvPr id="2" name="Title 1">
            <a:extLst>
              <a:ext uri="{FF2B5EF4-FFF2-40B4-BE49-F238E27FC236}">
                <a16:creationId xmlns:a16="http://schemas.microsoft.com/office/drawing/2014/main" id="{7AD94DE8-398F-4418-A015-F4E3C3A44745}"/>
              </a:ext>
            </a:extLst>
          </p:cNvPr>
          <p:cNvSpPr>
            <a:spLocks noGrp="1"/>
          </p:cNvSpPr>
          <p:nvPr>
            <p:ph type="title"/>
          </p:nvPr>
        </p:nvSpPr>
        <p:spPr/>
        <p:txBody>
          <a:bodyPr>
            <a:normAutofit/>
          </a:bodyPr>
          <a:lstStyle/>
          <a:p>
            <a:r>
              <a:rPr lang="en-US" dirty="0"/>
              <a:t>Accessing the EAP</a:t>
            </a:r>
          </a:p>
        </p:txBody>
      </p:sp>
      <p:grpSp>
        <p:nvGrpSpPr>
          <p:cNvPr id="5" name="Group 4">
            <a:extLst>
              <a:ext uri="{FF2B5EF4-FFF2-40B4-BE49-F238E27FC236}">
                <a16:creationId xmlns:a16="http://schemas.microsoft.com/office/drawing/2014/main" id="{F90BD146-D2FD-4EF5-8055-1197E307A315}"/>
              </a:ext>
            </a:extLst>
          </p:cNvPr>
          <p:cNvGrpSpPr/>
          <p:nvPr/>
        </p:nvGrpSpPr>
        <p:grpSpPr>
          <a:xfrm>
            <a:off x="2133600" y="4267200"/>
            <a:ext cx="1143000" cy="1143000"/>
            <a:chOff x="8199409" y="4889069"/>
            <a:chExt cx="1143000" cy="1143000"/>
          </a:xfrm>
        </p:grpSpPr>
        <p:sp>
          <p:nvSpPr>
            <p:cNvPr id="6" name="Oval 5">
              <a:extLst>
                <a:ext uri="{FF2B5EF4-FFF2-40B4-BE49-F238E27FC236}">
                  <a16:creationId xmlns:a16="http://schemas.microsoft.com/office/drawing/2014/main" id="{B7B14C1A-9AA5-4FE1-92A8-5AD1D93713C3}"/>
                </a:ext>
              </a:extLst>
            </p:cNvPr>
            <p:cNvSpPr/>
            <p:nvPr/>
          </p:nvSpPr>
          <p:spPr>
            <a:xfrm>
              <a:off x="8199409" y="4889069"/>
              <a:ext cx="1143000" cy="1143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07BE9670-5127-4645-B845-7887D35F6E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4209" y="5092447"/>
              <a:ext cx="538374" cy="703778"/>
            </a:xfrm>
            <a:prstGeom prst="rect">
              <a:avLst/>
            </a:prstGeom>
          </p:spPr>
        </p:pic>
      </p:grpSp>
      <p:grpSp>
        <p:nvGrpSpPr>
          <p:cNvPr id="8" name="Group 7">
            <a:extLst>
              <a:ext uri="{FF2B5EF4-FFF2-40B4-BE49-F238E27FC236}">
                <a16:creationId xmlns:a16="http://schemas.microsoft.com/office/drawing/2014/main" id="{22671B21-FB18-4256-9337-D9DBFE3956BC}"/>
              </a:ext>
            </a:extLst>
          </p:cNvPr>
          <p:cNvGrpSpPr/>
          <p:nvPr/>
        </p:nvGrpSpPr>
        <p:grpSpPr>
          <a:xfrm>
            <a:off x="2133600" y="1524000"/>
            <a:ext cx="1143000" cy="1143000"/>
            <a:chOff x="2060108" y="1524000"/>
            <a:chExt cx="1143000" cy="1143000"/>
          </a:xfrm>
        </p:grpSpPr>
        <p:sp>
          <p:nvSpPr>
            <p:cNvPr id="11" name="Oval 10">
              <a:extLst>
                <a:ext uri="{FF2B5EF4-FFF2-40B4-BE49-F238E27FC236}">
                  <a16:creationId xmlns:a16="http://schemas.microsoft.com/office/drawing/2014/main" id="{612C0899-1A96-40F5-9419-F717DF8C4596}"/>
                </a:ext>
              </a:extLst>
            </p:cNvPr>
            <p:cNvSpPr/>
            <p:nvPr/>
          </p:nvSpPr>
          <p:spPr>
            <a:xfrm>
              <a:off x="2060108" y="1524000"/>
              <a:ext cx="1143000" cy="1143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CD49A27A-2849-4A81-AD0E-7FB4527ECF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8126" y="1871053"/>
              <a:ext cx="826965" cy="467415"/>
            </a:xfrm>
            <a:prstGeom prst="rect">
              <a:avLst/>
            </a:prstGeom>
          </p:spPr>
        </p:pic>
      </p:grpSp>
      <p:pic>
        <p:nvPicPr>
          <p:cNvPr id="20" name="Audio 19">
            <a:hlinkClick r:id="" action="ppaction://media"/>
            <a:extLst>
              <a:ext uri="{FF2B5EF4-FFF2-40B4-BE49-F238E27FC236}">
                <a16:creationId xmlns:a16="http://schemas.microsoft.com/office/drawing/2014/main" id="{62E4E468-C8BD-1EA5-5C52-A8DC4DDA251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1292596"/>
      </p:ext>
    </p:extLst>
  </p:cSld>
  <p:clrMapOvr>
    <a:masterClrMapping/>
  </p:clrMapOvr>
  <mc:AlternateContent xmlns:mc="http://schemas.openxmlformats.org/markup-compatibility/2006" xmlns:p14="http://schemas.microsoft.com/office/powerpoint/2010/main">
    <mc:Choice Requires="p14">
      <p:transition spd="slow" p14:dur="2000" advTm="20112"/>
    </mc:Choice>
    <mc:Fallback xmlns="">
      <p:transition spd="slow" advTm="20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aptop Online Work-Life">
            <a:extLst>
              <a:ext uri="{FF2B5EF4-FFF2-40B4-BE49-F238E27FC236}">
                <a16:creationId xmlns:a16="http://schemas.microsoft.com/office/drawing/2014/main" id="{A5E7BB91-B2A8-4CB7-81D4-CB019DD316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462" t="2" b="26983"/>
          <a:stretch/>
        </p:blipFill>
        <p:spPr bwMode="auto">
          <a:xfrm>
            <a:off x="0" y="0"/>
            <a:ext cx="12192000" cy="6858000"/>
          </a:xfrm>
          <a:prstGeom prst="rect">
            <a:avLst/>
          </a:prstGeom>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5" name="Rectangle 4">
            <a:extLst>
              <a:ext uri="{FF2B5EF4-FFF2-40B4-BE49-F238E27FC236}">
                <a16:creationId xmlns:a16="http://schemas.microsoft.com/office/drawing/2014/main" id="{1F6BB247-5431-4751-912E-2C25624EF583}"/>
              </a:ext>
            </a:extLst>
          </p:cNvPr>
          <p:cNvSpPr/>
          <p:nvPr/>
        </p:nvSpPr>
        <p:spPr>
          <a:xfrm>
            <a:off x="6172200" y="304800"/>
            <a:ext cx="5791200" cy="6248400"/>
          </a:xfrm>
          <a:prstGeom prst="rect">
            <a:avLst/>
          </a:prstGeom>
          <a:solidFill>
            <a:srgbClr val="0070C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43135FC9-9AA5-41E7-951D-C76CFE4F3254}"/>
              </a:ext>
            </a:extLst>
          </p:cNvPr>
          <p:cNvSpPr txBox="1"/>
          <p:nvPr/>
        </p:nvSpPr>
        <p:spPr>
          <a:xfrm>
            <a:off x="6324600" y="457200"/>
            <a:ext cx="5486400" cy="641714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BHS Website: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hlinkClick r:id="rId6">
                  <a:extLst>
                    <a:ext uri="{A12FA001-AC4F-418D-AE19-62706E023703}">
                      <ahyp:hlinkClr xmlns:ahyp="http://schemas.microsoft.com/office/drawing/2018/hyperlinkcolor" val="tx"/>
                    </a:ext>
                  </a:extLst>
                </a:hlinkClick>
              </a:rPr>
              <a:t>www.behavioralhealthsystems.com</a:t>
            </a:r>
            <a:endParaRPr kumimoji="0" lang="en-US" sz="24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Access to:</a:t>
            </a:r>
          </a:p>
          <a:p>
            <a:pPr marL="342900" marR="0" lvl="0" indent="-228600" algn="l" defTabSz="914400" rtl="0" eaLnBrk="0" fontAlgn="base" latinLnBrk="0" hangingPunct="0">
              <a:lnSpc>
                <a:spcPct val="100000"/>
              </a:lnSpc>
              <a:spcBef>
                <a:spcPct val="0"/>
              </a:spcBef>
              <a:spcAft>
                <a:spcPct val="0"/>
              </a:spcAft>
              <a:buClr>
                <a:prstClr val="white"/>
              </a:buClr>
              <a:buSzPct val="68000"/>
              <a:buFont typeface="Wingdings 3" panose="05040102010807070707" pitchFamily="18" charset="2"/>
              <a:buChar char="}"/>
              <a:tabLst/>
              <a:defRPr/>
            </a:pPr>
            <a:r>
              <a:rPr kumimoji="0" lang="en-US" sz="22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Enhanced Member Section detailing your unique benefits and services (Member Access)</a:t>
            </a:r>
          </a:p>
          <a:p>
            <a:pPr marL="342900" marR="0" lvl="0" indent="-228600" algn="l" defTabSz="914400" rtl="0" eaLnBrk="0" fontAlgn="base" latinLnBrk="0" hangingPunct="0">
              <a:lnSpc>
                <a:spcPct val="100000"/>
              </a:lnSpc>
              <a:spcBef>
                <a:spcPct val="0"/>
              </a:spcBef>
              <a:spcAft>
                <a:spcPct val="0"/>
              </a:spcAft>
              <a:buClr>
                <a:prstClr val="white"/>
              </a:buClr>
              <a:buSzPct val="68000"/>
              <a:buFont typeface="Wingdings 3" panose="05040102010807070707" pitchFamily="18" charset="2"/>
              <a:buChar char="}"/>
              <a:tabLst/>
              <a:defRPr/>
            </a:pPr>
            <a:r>
              <a:rPr kumimoji="0" lang="en-US" sz="22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Member Tips &amp; Resources </a:t>
            </a:r>
          </a:p>
          <a:p>
            <a:pPr marL="342900" marR="0" lvl="0" indent="-228600" algn="l" defTabSz="914400" rtl="0" eaLnBrk="0" fontAlgn="base" latinLnBrk="0" hangingPunct="0">
              <a:lnSpc>
                <a:spcPct val="100000"/>
              </a:lnSpc>
              <a:spcBef>
                <a:spcPct val="0"/>
              </a:spcBef>
              <a:spcAft>
                <a:spcPct val="0"/>
              </a:spcAft>
              <a:buClr>
                <a:prstClr val="white"/>
              </a:buClr>
              <a:buSzPct val="68000"/>
              <a:buFont typeface="Wingdings 3" panose="05040102010807070707" pitchFamily="18" charset="2"/>
              <a:buChar char="}"/>
              <a:tabLst/>
              <a:defRPr/>
            </a:pPr>
            <a:r>
              <a:rPr kumimoji="0" lang="en-US" sz="22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Self-Assessment Tools</a:t>
            </a:r>
          </a:p>
          <a:p>
            <a:pPr marL="342900" marR="0" lvl="0" indent="-228600" algn="l" defTabSz="914400" rtl="0" eaLnBrk="0" fontAlgn="base" latinLnBrk="0" hangingPunct="0">
              <a:lnSpc>
                <a:spcPct val="100000"/>
              </a:lnSpc>
              <a:spcBef>
                <a:spcPct val="0"/>
              </a:spcBef>
              <a:spcAft>
                <a:spcPct val="0"/>
              </a:spcAft>
              <a:buClr>
                <a:prstClr val="white"/>
              </a:buClr>
              <a:buSzPct val="68000"/>
              <a:buFont typeface="Wingdings 3" panose="05040102010807070707" pitchFamily="18" charset="2"/>
              <a:buChar char="}"/>
              <a:tabLst/>
              <a:defRPr/>
            </a:pPr>
            <a:r>
              <a:rPr kumimoji="0" lang="en-US" sz="22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Appointment Requests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Online Work/Life (password: DORM):</a:t>
            </a:r>
          </a:p>
          <a:p>
            <a:pPr marL="342900" marR="0" lvl="0" indent="-228600" algn="l" defTabSz="914400" rtl="0" eaLnBrk="0" fontAlgn="base" latinLnBrk="0" hangingPunct="0">
              <a:lnSpc>
                <a:spcPct val="100000"/>
              </a:lnSpc>
              <a:spcBef>
                <a:spcPct val="0"/>
              </a:spcBef>
              <a:spcAft>
                <a:spcPct val="0"/>
              </a:spcAft>
              <a:buClr>
                <a:prstClr val="white"/>
              </a:buClr>
              <a:buSzPct val="68000"/>
              <a:buFont typeface="Wingdings 3" panose="05040102010807070707" pitchFamily="18" charset="2"/>
              <a:buChar char="}"/>
              <a:tabLst/>
              <a:defRPr/>
            </a:pPr>
            <a:r>
              <a:rPr kumimoji="0" lang="en-US" sz="22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Lifestyle tools to support a healthy work/life balance </a:t>
            </a:r>
          </a:p>
          <a:p>
            <a:pPr marL="342900" marR="0" lvl="0" indent="-228600" algn="l" defTabSz="914400" rtl="0" eaLnBrk="0" fontAlgn="base" latinLnBrk="0" hangingPunct="0">
              <a:lnSpc>
                <a:spcPct val="100000"/>
              </a:lnSpc>
              <a:spcBef>
                <a:spcPct val="0"/>
              </a:spcBef>
              <a:spcAft>
                <a:spcPct val="0"/>
              </a:spcAft>
              <a:buClr>
                <a:prstClr val="white"/>
              </a:buClr>
              <a:buSzPct val="68000"/>
              <a:buFont typeface="Wingdings 3" panose="05040102010807070707" pitchFamily="18" charset="2"/>
              <a:buChar char="}"/>
              <a:tabLst/>
              <a:defRPr/>
            </a:pPr>
            <a:r>
              <a:rPr kumimoji="0" lang="en-US" sz="22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Extensive library providing access to relevant articles, seminars, self-help information, news items and more</a:t>
            </a:r>
          </a:p>
          <a:p>
            <a:pPr marL="342900" marR="0" lvl="0" indent="-228600" algn="l" defTabSz="914400" rtl="0" eaLnBrk="0" fontAlgn="base" latinLnBrk="0" hangingPunct="0">
              <a:lnSpc>
                <a:spcPct val="100000"/>
              </a:lnSpc>
              <a:spcBef>
                <a:spcPct val="0"/>
              </a:spcBef>
              <a:spcAft>
                <a:spcPct val="0"/>
              </a:spcAft>
              <a:buClr>
                <a:prstClr val="white"/>
              </a:buClr>
              <a:buSzPct val="68000"/>
              <a:buFont typeface="Wingdings 3" panose="05040102010807070707" pitchFamily="18" charset="2"/>
              <a:buChar char="}"/>
              <a:tabLst/>
              <a:defRPr/>
            </a:pPr>
            <a:endParaRPr kumimoji="0" lang="en-US" sz="22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pic>
        <p:nvPicPr>
          <p:cNvPr id="23" name="Audio 22">
            <a:hlinkClick r:id="" action="ppaction://media"/>
            <a:extLst>
              <a:ext uri="{FF2B5EF4-FFF2-40B4-BE49-F238E27FC236}">
                <a16:creationId xmlns:a16="http://schemas.microsoft.com/office/drawing/2014/main" id="{AD1B14CE-ACA0-8F15-6538-065EF958C28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02704156"/>
      </p:ext>
    </p:extLst>
  </p:cSld>
  <p:clrMapOvr>
    <a:masterClrMapping/>
  </p:clrMapOvr>
  <mc:AlternateContent xmlns:mc="http://schemas.openxmlformats.org/markup-compatibility/2006" xmlns:p14="http://schemas.microsoft.com/office/powerpoint/2010/main">
    <mc:Choice Requires="p14">
      <p:transition spd="slow" p14:dur="2000" advTm="32374"/>
    </mc:Choice>
    <mc:Fallback xmlns="">
      <p:transition spd="slow" advTm="32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3154A4-AB65-4B98-B713-2834AA1EDA38}"/>
              </a:ext>
            </a:extLst>
          </p:cNvPr>
          <p:cNvPicPr>
            <a:picLocks noChangeAspect="1"/>
          </p:cNvPicPr>
          <p:nvPr/>
        </p:nvPicPr>
        <p:blipFill rotWithShape="1">
          <a:blip r:embed="rId5"/>
          <a:srcRect l="6437" t="7778" r="8146" b="4686"/>
          <a:stretch/>
        </p:blipFill>
        <p:spPr>
          <a:xfrm>
            <a:off x="633415" y="1683898"/>
            <a:ext cx="3876195" cy="3053777"/>
          </a:xfrm>
          <a:prstGeom prst="rect">
            <a:avLst/>
          </a:prstGeom>
          <a:ln>
            <a:solidFill>
              <a:schemeClr val="tx1"/>
            </a:solidFill>
          </a:ln>
          <a:effectLst>
            <a:outerShdw blurRad="317500" dist="50800" dir="2700000" rotWithShape="0">
              <a:prstClr val="black">
                <a:alpha val="40000"/>
              </a:prstClr>
            </a:outerShdw>
          </a:effectLst>
        </p:spPr>
      </p:pic>
      <p:sp>
        <p:nvSpPr>
          <p:cNvPr id="20483" name="Rectangle 2"/>
          <p:cNvSpPr>
            <a:spLocks noGrp="1" noChangeArrowheads="1"/>
          </p:cNvSpPr>
          <p:nvPr>
            <p:ph type="title" idx="4294967295"/>
          </p:nvPr>
        </p:nvSpPr>
        <p:spPr bwMode="auto">
          <a:xfrm>
            <a:off x="4464050" y="146050"/>
            <a:ext cx="7727950" cy="990600"/>
          </a:xfrm>
          <a:prstGeom prst="rect">
            <a:avLst/>
          </a:prstGeom>
          <a:noFill/>
          <a:ln>
            <a:miter lim="800000"/>
            <a:headEnd/>
            <a:tailEnd/>
          </a:ln>
        </p:spPr>
        <p:txBody>
          <a:bodyPr vert="horz" wrap="square" lIns="91440" tIns="45720" rIns="91440" bIns="45720" numCol="1" rtlCol="0" anchor="t" anchorCtr="0" compatLnSpc="1">
            <a:prstTxWarp prst="textNoShape">
              <a:avLst/>
            </a:prstTxWarp>
            <a:normAutofit/>
            <a:scene3d>
              <a:camera prst="orthographicFront"/>
              <a:lightRig rig="soft" dir="t"/>
            </a:scene3d>
            <a:sp3d prstMaterial="softEdge"/>
          </a:bodyPr>
          <a:lstStyle/>
          <a:p>
            <a:pPr>
              <a:tabLst>
                <a:tab pos="514338" algn="l"/>
                <a:tab pos="2685984" algn="l"/>
              </a:tabLst>
            </a:pPr>
            <a:r>
              <a:rPr lang="en-US" sz="2800" dirty="0"/>
              <a:t>More Information About Your EAP Benefit</a:t>
            </a:r>
            <a:br>
              <a:rPr lang="en-US" sz="2800" dirty="0"/>
            </a:br>
            <a:r>
              <a:rPr lang="en-US" sz="2200" u="sng" dirty="0">
                <a:solidFill>
                  <a:srgbClr val="0070C0"/>
                </a:solidFill>
                <a:hlinkClick r:id="rId6"/>
              </a:rPr>
              <a:t>www.behavioralhealthsystems.com</a:t>
            </a:r>
            <a:endParaRPr lang="en-US" sz="2200" dirty="0">
              <a:solidFill>
                <a:srgbClr val="0070C0"/>
              </a:solidFill>
            </a:endParaRPr>
          </a:p>
        </p:txBody>
      </p:sp>
      <p:sp>
        <p:nvSpPr>
          <p:cNvPr id="20495" name="Rectangle 11"/>
          <p:cNvSpPr>
            <a:spLocks noChangeArrowheads="1"/>
          </p:cNvSpPr>
          <p:nvPr/>
        </p:nvSpPr>
        <p:spPr bwMode="auto">
          <a:xfrm>
            <a:off x="72135" y="5113116"/>
            <a:ext cx="5314667" cy="1077026"/>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
                <a:srgbClr val="FFFFFF"/>
              </a:buClr>
              <a:buSzTx/>
              <a:buFontTx/>
              <a:buNone/>
              <a:tabLst>
                <a:tab pos="287331" algn="l"/>
              </a:tabLst>
              <a:defRPr/>
            </a:pPr>
            <a:r>
              <a:rPr kumimoji="0" lang="en-US" sz="2133" b="1" i="0" u="none" strike="noStrike" kern="1200" cap="none" spc="0" normalizeH="0" baseline="0" noProof="0" dirty="0">
                <a:ln>
                  <a:noFill/>
                </a:ln>
                <a:solidFill>
                  <a:prstClr val="black"/>
                </a:solidFill>
                <a:effectLst/>
                <a:uLnTx/>
                <a:uFillTx/>
                <a:latin typeface="Arial" charset="0"/>
                <a:ea typeface="+mn-ea"/>
                <a:cs typeface="Arial" pitchFamily="34" charset="0"/>
              </a:rPr>
              <a:t>Two ways to login to </a:t>
            </a:r>
            <a:r>
              <a:rPr kumimoji="0" lang="en-US" sz="2133" b="1" i="0" u="none" strike="noStrike" kern="1200" cap="none" spc="0" normalizeH="0" baseline="0" noProof="0" dirty="0" err="1">
                <a:ln>
                  <a:noFill/>
                </a:ln>
                <a:solidFill>
                  <a:prstClr val="black"/>
                </a:solidFill>
                <a:effectLst/>
                <a:uLnTx/>
                <a:uFillTx/>
                <a:latin typeface="Arial" charset="0"/>
                <a:ea typeface="+mn-ea"/>
                <a:cs typeface="Arial" pitchFamily="34" charset="0"/>
              </a:rPr>
              <a:t>MemberAccess</a:t>
            </a:r>
            <a:r>
              <a:rPr kumimoji="0" lang="en-US" sz="2133" b="1" i="0" u="none" strike="noStrike" kern="1200" cap="none" spc="0" normalizeH="0" baseline="0" noProof="0" dirty="0">
                <a:ln>
                  <a:noFill/>
                </a:ln>
                <a:solidFill>
                  <a:prstClr val="black"/>
                </a:solidFill>
                <a:effectLst/>
                <a:uLnTx/>
                <a:uFillTx/>
                <a:latin typeface="Arial" charset="0"/>
                <a:ea typeface="+mn-ea"/>
                <a:cs typeface="Arial" pitchFamily="34" charset="0"/>
              </a:rPr>
              <a:t>:</a:t>
            </a:r>
          </a:p>
          <a:p>
            <a:pPr marL="519100" marR="0" lvl="0" indent="-287331" algn="l" defTabSz="914400" rtl="0" eaLnBrk="0" fontAlgn="base" latinLnBrk="0" hangingPunct="0">
              <a:lnSpc>
                <a:spcPct val="100000"/>
              </a:lnSpc>
              <a:spcBef>
                <a:spcPts val="0"/>
              </a:spcBef>
              <a:spcAft>
                <a:spcPct val="0"/>
              </a:spcAft>
              <a:buClr>
                <a:prstClr val="black"/>
              </a:buClr>
              <a:buSzTx/>
              <a:buFont typeface="+mj-lt"/>
              <a:buAutoNum type="arabicPeriod"/>
              <a:tabLst>
                <a:tab pos="627047" algn="l"/>
              </a:tabLst>
              <a:defRPr/>
            </a:pPr>
            <a:r>
              <a:rPr kumimoji="0" lang="en-US" sz="2133" b="0" i="0" u="none" strike="noStrike" kern="1200" cap="none" spc="0" normalizeH="0" baseline="0" noProof="0" dirty="0">
                <a:ln>
                  <a:noFill/>
                </a:ln>
                <a:solidFill>
                  <a:prstClr val="black"/>
                </a:solidFill>
                <a:effectLst/>
                <a:uLnTx/>
                <a:uFillTx/>
                <a:latin typeface="Arial" charset="0"/>
                <a:ea typeface="+mn-ea"/>
                <a:cs typeface="Arial" pitchFamily="34" charset="0"/>
              </a:rPr>
              <a:t>Use your Employer ID: </a:t>
            </a:r>
            <a:r>
              <a:rPr kumimoji="0" lang="en-US" sz="2133" b="1" i="0" u="none" strike="noStrike" kern="1200" cap="none" spc="0" normalizeH="0" baseline="0" noProof="0" dirty="0">
                <a:ln>
                  <a:noFill/>
                </a:ln>
                <a:effectLst/>
                <a:uLnTx/>
                <a:uFillTx/>
                <a:latin typeface="Arial" charset="0"/>
                <a:ea typeface="+mn-ea"/>
                <a:cs typeface="Arial" pitchFamily="34" charset="0"/>
              </a:rPr>
              <a:t>DORM</a:t>
            </a:r>
          </a:p>
          <a:p>
            <a:pPr marL="519100" marR="0" lvl="0" indent="-287331" algn="l" defTabSz="914400" rtl="0" eaLnBrk="0" fontAlgn="base" latinLnBrk="0" hangingPunct="0">
              <a:lnSpc>
                <a:spcPct val="100000"/>
              </a:lnSpc>
              <a:spcBef>
                <a:spcPts val="0"/>
              </a:spcBef>
              <a:spcAft>
                <a:spcPct val="0"/>
              </a:spcAft>
              <a:buClr>
                <a:prstClr val="black"/>
              </a:buClr>
              <a:buSzTx/>
              <a:buFont typeface="+mj-lt"/>
              <a:buAutoNum type="arabicPeriod"/>
              <a:tabLst>
                <a:tab pos="627047" algn="l"/>
              </a:tabLst>
              <a:defRPr/>
            </a:pPr>
            <a:r>
              <a:rPr kumimoji="0" lang="en-US" sz="2133" b="0" i="0" u="none" strike="noStrike" kern="1200" cap="none" spc="0" normalizeH="0" baseline="0" noProof="0" dirty="0">
                <a:ln>
                  <a:noFill/>
                </a:ln>
                <a:solidFill>
                  <a:prstClr val="black"/>
                </a:solidFill>
                <a:effectLst/>
                <a:uLnTx/>
                <a:uFillTx/>
                <a:latin typeface="Arial" charset="0"/>
                <a:ea typeface="+mn-ea"/>
                <a:cs typeface="Arial" pitchFamily="34" charset="0"/>
              </a:rPr>
              <a:t>Create a unique user login</a:t>
            </a:r>
          </a:p>
        </p:txBody>
      </p:sp>
      <p:sp>
        <p:nvSpPr>
          <p:cNvPr id="20496" name="Line 12"/>
          <p:cNvSpPr>
            <a:spLocks noChangeShapeType="1"/>
          </p:cNvSpPr>
          <p:nvPr/>
        </p:nvSpPr>
        <p:spPr bwMode="auto">
          <a:xfrm flipH="1">
            <a:off x="1366981" y="4364371"/>
            <a:ext cx="858212" cy="746607"/>
          </a:xfrm>
          <a:prstGeom prst="line">
            <a:avLst/>
          </a:prstGeom>
          <a:noFill/>
          <a:ln w="31750" algn="ctr">
            <a:solidFill>
              <a:srgbClr val="FF3300"/>
            </a:solidFill>
            <a:round/>
            <a:headEnd type="triangle" w="med" len="med"/>
            <a:tailEnd/>
          </a:ln>
        </p:spPr>
        <p:txBody>
          <a:bodyPr lIns="36576" tIns="36576" rIns="36576" bIns="36576"/>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7" name="Picture 6">
            <a:extLst>
              <a:ext uri="{FF2B5EF4-FFF2-40B4-BE49-F238E27FC236}">
                <a16:creationId xmlns:a16="http://schemas.microsoft.com/office/drawing/2014/main" id="{A401CB07-8817-4225-A9AF-EC5A21133C8C}"/>
              </a:ext>
            </a:extLst>
          </p:cNvPr>
          <p:cNvPicPr>
            <a:picLocks noChangeAspect="1"/>
          </p:cNvPicPr>
          <p:nvPr/>
        </p:nvPicPr>
        <p:blipFill rotWithShape="1">
          <a:blip r:embed="rId7"/>
          <a:srcRect l="7292" t="7778" r="7292" b="23333"/>
          <a:stretch/>
        </p:blipFill>
        <p:spPr>
          <a:xfrm>
            <a:off x="4614861" y="1202059"/>
            <a:ext cx="4104227" cy="2544620"/>
          </a:xfrm>
          <a:prstGeom prst="rect">
            <a:avLst/>
          </a:prstGeom>
          <a:ln>
            <a:solidFill>
              <a:schemeClr val="tx1"/>
            </a:solidFill>
          </a:ln>
          <a:effectLst>
            <a:outerShdw blurRad="317500" dist="50800" dir="2700000" algn="ctr" rotWithShape="0">
              <a:prstClr val="black">
                <a:alpha val="40000"/>
              </a:prstClr>
            </a:outerShdw>
          </a:effectLst>
        </p:spPr>
      </p:pic>
      <p:pic>
        <p:nvPicPr>
          <p:cNvPr id="8" name="Picture 7">
            <a:extLst>
              <a:ext uri="{FF2B5EF4-FFF2-40B4-BE49-F238E27FC236}">
                <a16:creationId xmlns:a16="http://schemas.microsoft.com/office/drawing/2014/main" id="{2E1DF863-ECC4-4F75-8890-D13254B990B6}"/>
              </a:ext>
            </a:extLst>
          </p:cNvPr>
          <p:cNvPicPr>
            <a:picLocks noChangeAspect="1"/>
          </p:cNvPicPr>
          <p:nvPr/>
        </p:nvPicPr>
        <p:blipFill rotWithShape="1">
          <a:blip r:embed="rId8"/>
          <a:srcRect l="7688" t="6691" r="7750" b="31087"/>
          <a:stretch/>
        </p:blipFill>
        <p:spPr>
          <a:xfrm>
            <a:off x="5837719" y="3505200"/>
            <a:ext cx="5359180" cy="3031456"/>
          </a:xfrm>
          <a:prstGeom prst="rect">
            <a:avLst/>
          </a:prstGeom>
          <a:ln>
            <a:solidFill>
              <a:schemeClr val="tx1"/>
            </a:solidFill>
          </a:ln>
          <a:effectLst>
            <a:outerShdw blurRad="317500" dist="50800" dir="2700000" algn="ctr" rotWithShape="0">
              <a:prstClr val="black">
                <a:alpha val="40000"/>
              </a:prstClr>
            </a:outerShdw>
          </a:effectLst>
        </p:spPr>
      </p:pic>
      <p:sp>
        <p:nvSpPr>
          <p:cNvPr id="9" name="TextBox 8">
            <a:extLst>
              <a:ext uri="{FF2B5EF4-FFF2-40B4-BE49-F238E27FC236}">
                <a16:creationId xmlns:a16="http://schemas.microsoft.com/office/drawing/2014/main" id="{D30F0976-CC11-4382-8AF3-330AD4E5887D}"/>
              </a:ext>
            </a:extLst>
          </p:cNvPr>
          <p:cNvSpPr txBox="1"/>
          <p:nvPr/>
        </p:nvSpPr>
        <p:spPr>
          <a:xfrm>
            <a:off x="8824340" y="1427631"/>
            <a:ext cx="3238002" cy="181626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67" b="1" i="0" u="sng" strike="noStrike" kern="1200" cap="none" spc="0" normalizeH="0" baseline="0" noProof="0" dirty="0">
                <a:ln>
                  <a:noFill/>
                </a:ln>
                <a:solidFill>
                  <a:prstClr val="black"/>
                </a:solidFill>
                <a:effectLst/>
                <a:uLnTx/>
                <a:uFillTx/>
                <a:latin typeface="Arial" charset="0"/>
                <a:ea typeface="+mn-ea"/>
                <a:cs typeface="+mn-cs"/>
              </a:rPr>
              <a:t>Access to:</a:t>
            </a:r>
          </a:p>
          <a:p>
            <a:pPr marL="231769" marR="0" lvl="0" indent="-231769"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rial" charset="0"/>
                <a:ea typeface="+mn-ea"/>
                <a:cs typeface="+mn-cs"/>
              </a:rPr>
              <a:t>Benefit Information</a:t>
            </a:r>
          </a:p>
          <a:p>
            <a:pPr marL="231769" marR="0" lvl="0" indent="-231769"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rial" charset="0"/>
                <a:ea typeface="+mn-ea"/>
                <a:cs typeface="+mn-cs"/>
              </a:rPr>
              <a:t>Member Tips &amp; Resources</a:t>
            </a:r>
          </a:p>
          <a:p>
            <a:pPr marL="231769" marR="0" lvl="0" indent="-231769"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rial" charset="0"/>
                <a:ea typeface="+mn-ea"/>
                <a:cs typeface="+mn-cs"/>
              </a:rPr>
              <a:t>Self-Assessment tools</a:t>
            </a:r>
          </a:p>
          <a:p>
            <a:pPr marL="231769" marR="0" lvl="0" indent="-231769"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rial" charset="0"/>
                <a:ea typeface="+mn-ea"/>
                <a:cs typeface="+mn-cs"/>
              </a:rPr>
              <a:t>Newsletters &amp; Fact Sheets</a:t>
            </a:r>
          </a:p>
          <a:p>
            <a:pPr marL="231769" marR="0" lvl="0" indent="-231769"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rial" charset="0"/>
                <a:ea typeface="+mn-ea"/>
                <a:cs typeface="+mn-cs"/>
              </a:rPr>
              <a:t>Appointment Requests</a:t>
            </a:r>
          </a:p>
        </p:txBody>
      </p:sp>
      <p:sp>
        <p:nvSpPr>
          <p:cNvPr id="12" name="TextBox 11">
            <a:extLst>
              <a:ext uri="{FF2B5EF4-FFF2-40B4-BE49-F238E27FC236}">
                <a16:creationId xmlns:a16="http://schemas.microsoft.com/office/drawing/2014/main" id="{42B32522-B1D1-4DC6-8B1D-633CCED2F5BC}"/>
              </a:ext>
            </a:extLst>
          </p:cNvPr>
          <p:cNvSpPr txBox="1"/>
          <p:nvPr/>
        </p:nvSpPr>
        <p:spPr>
          <a:xfrm>
            <a:off x="72135" y="96043"/>
            <a:ext cx="3633431" cy="1347420"/>
          </a:xfrm>
          <a:prstGeom prst="rect">
            <a:avLst/>
          </a:prstGeom>
          <a:noFill/>
        </p:spPr>
        <p:txBody>
          <a:bodyPr wrap="none" rtlCol="0">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4531"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BHS Website</a:t>
            </a:r>
          </a:p>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4531"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Resources</a:t>
            </a:r>
          </a:p>
        </p:txBody>
      </p:sp>
      <p:pic>
        <p:nvPicPr>
          <p:cNvPr id="18" name="Audio 17">
            <a:hlinkClick r:id="" action="ppaction://media"/>
            <a:extLst>
              <a:ext uri="{FF2B5EF4-FFF2-40B4-BE49-F238E27FC236}">
                <a16:creationId xmlns:a16="http://schemas.microsoft.com/office/drawing/2014/main" id="{BEB48804-2634-A7D0-921F-68C0AC82B7C6}"/>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7878944"/>
      </p:ext>
    </p:extLst>
  </p:cSld>
  <p:clrMapOvr>
    <a:masterClrMapping/>
  </p:clrMapOvr>
  <mc:AlternateContent xmlns:mc="http://schemas.openxmlformats.org/markup-compatibility/2006" xmlns:p14="http://schemas.microsoft.com/office/powerpoint/2010/main">
    <mc:Choice Requires="p14">
      <p:transition spd="slow" p14:dur="2000" advTm="27792"/>
    </mc:Choice>
    <mc:Fallback xmlns="">
      <p:transition spd="slow" advTm="27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0CA64-AF85-4D89-B645-E39D59211E71}"/>
              </a:ext>
            </a:extLst>
          </p:cNvPr>
          <p:cNvSpPr>
            <a:spLocks noGrp="1"/>
          </p:cNvSpPr>
          <p:nvPr>
            <p:ph type="title"/>
          </p:nvPr>
        </p:nvSpPr>
        <p:spPr/>
        <p:txBody>
          <a:bodyPr>
            <a:normAutofit fontScale="90000"/>
          </a:bodyPr>
          <a:lstStyle/>
          <a:p>
            <a:r>
              <a:rPr lang="en-US" dirty="0"/>
              <a:t>Introducing</a:t>
            </a:r>
            <a:br>
              <a:rPr lang="en-US" dirty="0"/>
            </a:br>
            <a:r>
              <a:rPr lang="en-US" dirty="0">
                <a:solidFill>
                  <a:srgbClr val="0070C0"/>
                </a:solidFill>
              </a:rPr>
              <a:t>BHS </a:t>
            </a:r>
            <a:r>
              <a:rPr lang="en-US" dirty="0" err="1">
                <a:solidFill>
                  <a:srgbClr val="0070C0"/>
                </a:solidFill>
              </a:rPr>
              <a:t>MemberAccess</a:t>
            </a:r>
            <a:r>
              <a:rPr lang="en-US" dirty="0">
                <a:solidFill>
                  <a:srgbClr val="0070C0"/>
                </a:solidFill>
              </a:rPr>
              <a:t> </a:t>
            </a:r>
            <a:r>
              <a:rPr lang="en-US" dirty="0"/>
              <a:t>Mobile App	</a:t>
            </a:r>
          </a:p>
        </p:txBody>
      </p:sp>
      <p:sp>
        <p:nvSpPr>
          <p:cNvPr id="3" name="Content Placeholder 2">
            <a:extLst>
              <a:ext uri="{FF2B5EF4-FFF2-40B4-BE49-F238E27FC236}">
                <a16:creationId xmlns:a16="http://schemas.microsoft.com/office/drawing/2014/main" id="{44B481B6-B013-4C81-910A-6AC83297604C}"/>
              </a:ext>
            </a:extLst>
          </p:cNvPr>
          <p:cNvSpPr>
            <a:spLocks noGrp="1"/>
          </p:cNvSpPr>
          <p:nvPr>
            <p:ph idx="1"/>
          </p:nvPr>
        </p:nvSpPr>
        <p:spPr>
          <a:xfrm>
            <a:off x="5681710" y="1385643"/>
            <a:ext cx="6596108" cy="5192709"/>
          </a:xfrm>
        </p:spPr>
        <p:txBody>
          <a:bodyPr>
            <a:normAutofit/>
          </a:bodyPr>
          <a:lstStyle/>
          <a:p>
            <a:r>
              <a:rPr lang="en-US" dirty="0"/>
              <a:t>Now it’s Easier Than Ever to Access…</a:t>
            </a:r>
          </a:p>
          <a:p>
            <a:pPr marL="231769" indent="-231769">
              <a:buFont typeface="Arial" panose="020B0604020202020204" pitchFamily="34" charset="0"/>
              <a:buChar char="•"/>
            </a:pPr>
            <a:r>
              <a:rPr lang="en-US" sz="2000" dirty="0"/>
              <a:t>Benefit Information</a:t>
            </a:r>
          </a:p>
          <a:p>
            <a:pPr marL="231769" indent="-231769">
              <a:buFont typeface="Arial" panose="020B0604020202020204" pitchFamily="34" charset="0"/>
              <a:buChar char="•"/>
            </a:pPr>
            <a:r>
              <a:rPr lang="en-US" sz="2000" dirty="0"/>
              <a:t>Member Tips &amp; Resources</a:t>
            </a:r>
          </a:p>
          <a:p>
            <a:pPr marL="231769" indent="-231769">
              <a:buFont typeface="Arial" panose="020B0604020202020204" pitchFamily="34" charset="0"/>
              <a:buChar char="•"/>
            </a:pPr>
            <a:r>
              <a:rPr lang="en-US" sz="2000" dirty="0"/>
              <a:t>Self-Assessment Tools</a:t>
            </a:r>
          </a:p>
          <a:p>
            <a:pPr marL="231769" indent="-231769">
              <a:buFont typeface="Arial" panose="020B0604020202020204" pitchFamily="34" charset="0"/>
              <a:buChar char="•"/>
            </a:pPr>
            <a:r>
              <a:rPr lang="en-US" sz="2000" dirty="0"/>
              <a:t>Newsletters &amp; Fact Sheets</a:t>
            </a:r>
          </a:p>
          <a:p>
            <a:pPr marL="231769" indent="-231769">
              <a:buFont typeface="Arial" panose="020B0604020202020204" pitchFamily="34" charset="0"/>
              <a:buChar char="•"/>
            </a:pPr>
            <a:r>
              <a:rPr lang="en-US" sz="2000" dirty="0"/>
              <a:t>Appointment Requests</a:t>
            </a:r>
          </a:p>
          <a:p>
            <a:pPr marL="231769" indent="-231769">
              <a:buFont typeface="Arial" panose="020B0604020202020204" pitchFamily="34" charset="0"/>
              <a:buChar char="•"/>
            </a:pPr>
            <a:r>
              <a:rPr lang="en-US" sz="2000" dirty="0"/>
              <a:t>Reimbursement Forms</a:t>
            </a:r>
          </a:p>
          <a:p>
            <a:pPr marL="231769" indent="-231769">
              <a:buFont typeface="Arial" panose="020B0604020202020204" pitchFamily="34" charset="0"/>
              <a:buChar char="•"/>
            </a:pPr>
            <a:r>
              <a:rPr lang="en-US" sz="2000" dirty="0"/>
              <a:t>Online Work/Life</a:t>
            </a:r>
          </a:p>
          <a:p>
            <a:r>
              <a:rPr lang="en-US" sz="2800" dirty="0">
                <a:cs typeface="Arial" pitchFamily="34" charset="0"/>
              </a:rPr>
              <a:t>Two ways to login:</a:t>
            </a:r>
          </a:p>
          <a:p>
            <a:pPr marL="457200" indent="-457200">
              <a:spcAft>
                <a:spcPts val="0"/>
              </a:spcAft>
              <a:buClrTx/>
              <a:buFont typeface="+mj-lt"/>
              <a:buAutoNum type="arabicPeriod"/>
              <a:tabLst>
                <a:tab pos="287331" algn="l"/>
              </a:tabLst>
            </a:pPr>
            <a:r>
              <a:rPr lang="en-US" sz="2000" dirty="0">
                <a:cs typeface="Arial" pitchFamily="34" charset="0"/>
              </a:rPr>
              <a:t>Use your Employer ID: </a:t>
            </a:r>
            <a:r>
              <a:rPr lang="en-US" sz="2000" b="1" dirty="0">
                <a:cs typeface="Arial" pitchFamily="34" charset="0"/>
              </a:rPr>
              <a:t>DORM</a:t>
            </a:r>
          </a:p>
          <a:p>
            <a:pPr marL="457200" indent="-457200">
              <a:spcAft>
                <a:spcPts val="0"/>
              </a:spcAft>
              <a:buClrTx/>
              <a:buFont typeface="+mj-lt"/>
              <a:buAutoNum type="arabicPeriod"/>
              <a:tabLst>
                <a:tab pos="287331" algn="l"/>
              </a:tabLst>
            </a:pPr>
            <a:r>
              <a:rPr lang="en-US" sz="2000" dirty="0">
                <a:cs typeface="Arial" pitchFamily="34" charset="0"/>
              </a:rPr>
              <a:t>Create a Unique User Login</a:t>
            </a:r>
          </a:p>
          <a:p>
            <a:pPr marL="457200" indent="-457200">
              <a:spcAft>
                <a:spcPts val="0"/>
              </a:spcAft>
              <a:buClrTx/>
              <a:buFont typeface="+mj-lt"/>
              <a:buAutoNum type="arabicPeriod"/>
              <a:tabLst>
                <a:tab pos="287331" algn="l"/>
              </a:tabLst>
            </a:pPr>
            <a:endParaRPr lang="en-US" sz="2000" dirty="0">
              <a:cs typeface="Arial" pitchFamily="34" charset="0"/>
            </a:endParaRPr>
          </a:p>
          <a:p>
            <a:pPr marL="457200" indent="-457200">
              <a:spcAft>
                <a:spcPts val="0"/>
              </a:spcAft>
              <a:buClrTx/>
              <a:buFont typeface="+mj-lt"/>
              <a:buAutoNum type="arabicPeriod"/>
              <a:tabLst>
                <a:tab pos="287331" algn="l"/>
              </a:tabLst>
            </a:pPr>
            <a:endParaRPr lang="en-US" sz="2000" dirty="0">
              <a:cs typeface="Arial" pitchFamily="34" charset="0"/>
            </a:endParaRPr>
          </a:p>
          <a:p>
            <a:pPr marL="0" indent="0">
              <a:buNone/>
            </a:pPr>
            <a:endParaRPr lang="en-US" sz="2000" dirty="0"/>
          </a:p>
          <a:p>
            <a:pPr marL="0" indent="0">
              <a:buNone/>
            </a:pPr>
            <a:endParaRPr lang="en-US" dirty="0"/>
          </a:p>
        </p:txBody>
      </p:sp>
      <p:pic>
        <p:nvPicPr>
          <p:cNvPr id="4" name="Picture 2">
            <a:extLst>
              <a:ext uri="{FF2B5EF4-FFF2-40B4-BE49-F238E27FC236}">
                <a16:creationId xmlns:a16="http://schemas.microsoft.com/office/drawing/2014/main" id="{8A754CC4-0FC0-41BA-9AD4-2DBFF3A96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5800" y="1777957"/>
            <a:ext cx="1782140" cy="34591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3">
            <a:extLst>
              <a:ext uri="{FF2B5EF4-FFF2-40B4-BE49-F238E27FC236}">
                <a16:creationId xmlns:a16="http://schemas.microsoft.com/office/drawing/2014/main" id="{3E5216E0-57FF-4190-A59C-780975C866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4625" y="1777957"/>
            <a:ext cx="1781175" cy="34591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5" descr="Image result for mobile app store logo">
            <a:extLst>
              <a:ext uri="{FF2B5EF4-FFF2-40B4-BE49-F238E27FC236}">
                <a16:creationId xmlns:a16="http://schemas.microsoft.com/office/drawing/2014/main" id="{681CC942-C6A9-40B9-B504-F2BA9CFDC6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1370" y="5305669"/>
            <a:ext cx="1212663" cy="78430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5E6BEB9E-0F5C-4865-919B-127D86F51E80}"/>
              </a:ext>
            </a:extLst>
          </p:cNvPr>
          <p:cNvSpPr/>
          <p:nvPr/>
        </p:nvSpPr>
        <p:spPr>
          <a:xfrm rot="20389017">
            <a:off x="285634" y="51065"/>
            <a:ext cx="1887685" cy="1835049"/>
          </a:xfrm>
          <a:prstGeom prst="ellipse">
            <a:avLst/>
          </a:prstGeom>
          <a:solidFill>
            <a:schemeClr val="tx1">
              <a:lumMod val="75000"/>
              <a:lumOff val="25000"/>
            </a:schemeClr>
          </a:solidFill>
          <a:ln w="76200">
            <a:solidFill>
              <a:srgbClr val="C00000"/>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Now </a:t>
            </a:r>
            <a:r>
              <a:rPr kumimoji="0" lang="en-US" sz="2400" b="1" i="0" u="none" strike="noStrike" kern="1200" cap="none" spc="-150" normalizeH="0" baseline="0" noProof="0" dirty="0">
                <a:ln>
                  <a:noFill/>
                </a:ln>
                <a:solidFill>
                  <a:prstClr val="white"/>
                </a:solidFill>
                <a:effectLst/>
                <a:uLnTx/>
                <a:uFillTx/>
                <a:latin typeface="Calibri"/>
                <a:ea typeface="+mn-ea"/>
                <a:cs typeface="+mn-cs"/>
              </a:rPr>
              <a:t>Available!</a:t>
            </a:r>
          </a:p>
        </p:txBody>
      </p:sp>
      <p:pic>
        <p:nvPicPr>
          <p:cNvPr id="12" name="Audio 11">
            <a:hlinkClick r:id="" action="ppaction://media"/>
            <a:extLst>
              <a:ext uri="{FF2B5EF4-FFF2-40B4-BE49-F238E27FC236}">
                <a16:creationId xmlns:a16="http://schemas.microsoft.com/office/drawing/2014/main" id="{E9F1DCA0-37DC-822D-C07B-79DF971570E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58734377"/>
      </p:ext>
    </p:extLst>
  </p:cSld>
  <p:clrMapOvr>
    <a:masterClrMapping/>
  </p:clrMapOvr>
  <mc:AlternateContent xmlns:mc="http://schemas.openxmlformats.org/markup-compatibility/2006" xmlns:p14="http://schemas.microsoft.com/office/powerpoint/2010/main">
    <mc:Choice Requires="p14">
      <p:transition spd="slow" p14:dur="2000" advTm="51827"/>
    </mc:Choice>
    <mc:Fallback xmlns="">
      <p:transition spd="slow" advTm="51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BFC8530-1C6B-404E-8D51-DE6C489D605D}"/>
              </a:ext>
            </a:extLst>
          </p:cNvPr>
          <p:cNvSpPr>
            <a:spLocks noGrp="1"/>
          </p:cNvSpPr>
          <p:nvPr>
            <p:ph type="body" sz="quarter" idx="10"/>
          </p:nvPr>
        </p:nvSpPr>
        <p:spPr>
          <a:xfrm>
            <a:off x="526159" y="555812"/>
            <a:ext cx="2988005" cy="2054591"/>
          </a:xfrm>
        </p:spPr>
        <p:txBody>
          <a:bodyPr>
            <a:normAutofit/>
          </a:bodyPr>
          <a:lstStyle/>
          <a:p>
            <a:pPr>
              <a:spcAft>
                <a:spcPts val="0"/>
              </a:spcAft>
            </a:pPr>
            <a:r>
              <a:rPr lang="en-US" dirty="0"/>
              <a:t>Keep Calm </a:t>
            </a:r>
          </a:p>
          <a:p>
            <a:pPr>
              <a:spcAft>
                <a:spcPts val="0"/>
              </a:spcAft>
            </a:pPr>
            <a:r>
              <a:rPr lang="en-US" dirty="0"/>
              <a:t>&amp; Carry On</a:t>
            </a:r>
            <a:br>
              <a:rPr lang="en-US" dirty="0"/>
            </a:br>
            <a:r>
              <a:rPr lang="en-US" sz="1800" dirty="0"/>
              <a:t>A Plan for </a:t>
            </a:r>
            <a:br>
              <a:rPr lang="en-US" sz="1800" dirty="0"/>
            </a:br>
            <a:r>
              <a:rPr lang="en-US" sz="1800" dirty="0"/>
              <a:t>Managing Stress</a:t>
            </a:r>
            <a:endParaRPr lang="en-US" dirty="0"/>
          </a:p>
        </p:txBody>
      </p:sp>
      <p:sp>
        <p:nvSpPr>
          <p:cNvPr id="7" name="Text Placeholder 6">
            <a:extLst>
              <a:ext uri="{FF2B5EF4-FFF2-40B4-BE49-F238E27FC236}">
                <a16:creationId xmlns:a16="http://schemas.microsoft.com/office/drawing/2014/main" id="{C1DE010C-0747-4B2C-8B42-0382C5839EB6}"/>
              </a:ext>
            </a:extLst>
          </p:cNvPr>
          <p:cNvSpPr>
            <a:spLocks noGrp="1"/>
          </p:cNvSpPr>
          <p:nvPr>
            <p:ph type="body" sz="quarter" idx="11"/>
          </p:nvPr>
        </p:nvSpPr>
        <p:spPr>
          <a:xfrm>
            <a:off x="526159" y="3527619"/>
            <a:ext cx="2752253" cy="830997"/>
          </a:xfrm>
        </p:spPr>
        <p:txBody>
          <a:bodyPr/>
          <a:lstStyle/>
          <a:p>
            <a:r>
              <a:rPr lang="en-US" dirty="0"/>
              <a:t>September 2022 </a:t>
            </a:r>
          </a:p>
        </p:txBody>
      </p:sp>
      <p:pic>
        <p:nvPicPr>
          <p:cNvPr id="2" name="Picture 1">
            <a:extLst>
              <a:ext uri="{FF2B5EF4-FFF2-40B4-BE49-F238E27FC236}">
                <a16:creationId xmlns:a16="http://schemas.microsoft.com/office/drawing/2014/main" id="{AFB9F409-FC6F-0089-399E-E617D282F7B3}"/>
              </a:ext>
            </a:extLst>
          </p:cNvPr>
          <p:cNvPicPr>
            <a:picLocks noChangeAspect="1"/>
          </p:cNvPicPr>
          <p:nvPr/>
        </p:nvPicPr>
        <p:blipFill>
          <a:blip r:embed="rId3"/>
          <a:stretch>
            <a:fillRect/>
          </a:stretch>
        </p:blipFill>
        <p:spPr>
          <a:xfrm>
            <a:off x="801995" y="4358616"/>
            <a:ext cx="2200580" cy="2771101"/>
          </a:xfrm>
          <a:prstGeom prst="rect">
            <a:avLst/>
          </a:prstGeom>
        </p:spPr>
      </p:pic>
    </p:spTree>
    <p:extLst>
      <p:ext uri="{BB962C8B-B14F-4D97-AF65-F5344CB8AC3E}">
        <p14:creationId xmlns:p14="http://schemas.microsoft.com/office/powerpoint/2010/main" val="4016367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2D256-93AE-4B7F-B8DD-FD8B67974D9E}"/>
              </a:ext>
            </a:extLst>
          </p:cNvPr>
          <p:cNvSpPr>
            <a:spLocks noGrp="1"/>
          </p:cNvSpPr>
          <p:nvPr>
            <p:ph type="title"/>
          </p:nvPr>
        </p:nvSpPr>
        <p:spPr/>
        <p:txBody>
          <a:bodyPr/>
          <a:lstStyle/>
          <a:p>
            <a:r>
              <a:rPr lang="en-US"/>
              <a:t>What is Stress?</a:t>
            </a:r>
            <a:endParaRPr lang="en-US" dirty="0"/>
          </a:p>
        </p:txBody>
      </p:sp>
      <p:sp>
        <p:nvSpPr>
          <p:cNvPr id="3" name="Content Placeholder 2">
            <a:extLst>
              <a:ext uri="{FF2B5EF4-FFF2-40B4-BE49-F238E27FC236}">
                <a16:creationId xmlns:a16="http://schemas.microsoft.com/office/drawing/2014/main" id="{4C13109B-0BE8-4982-9D77-D11DC514C205}"/>
              </a:ext>
            </a:extLst>
          </p:cNvPr>
          <p:cNvSpPr>
            <a:spLocks noGrp="1"/>
          </p:cNvSpPr>
          <p:nvPr>
            <p:ph idx="1"/>
          </p:nvPr>
        </p:nvSpPr>
        <p:spPr/>
        <p:txBody>
          <a:bodyPr/>
          <a:lstStyle/>
          <a:p>
            <a:r>
              <a:rPr lang="en-US"/>
              <a:t>Stress is your body's way of responding to any kind of demand. It can be caused by both good and bad experiences whether at home or at work</a:t>
            </a:r>
          </a:p>
          <a:p>
            <a:r>
              <a:rPr lang="en-US"/>
              <a:t>When people feel stressed by something going on around them, their bodies react by releasing chemicals into the blood. That is the feeling of your stress level rising</a:t>
            </a:r>
            <a:endParaRPr lang="en-US" dirty="0"/>
          </a:p>
        </p:txBody>
      </p:sp>
      <p:pic>
        <p:nvPicPr>
          <p:cNvPr id="15" name="Audio 14">
            <a:hlinkClick r:id="" action="ppaction://media"/>
            <a:extLst>
              <a:ext uri="{FF2B5EF4-FFF2-40B4-BE49-F238E27FC236}">
                <a16:creationId xmlns:a16="http://schemas.microsoft.com/office/drawing/2014/main" id="{C8DAB7E6-7E5C-DEF0-D881-EA71F24D5C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85677440"/>
      </p:ext>
    </p:extLst>
  </p:cSld>
  <p:clrMapOvr>
    <a:masterClrMapping/>
  </p:clrMapOvr>
  <mc:AlternateContent xmlns:mc="http://schemas.openxmlformats.org/markup-compatibility/2006" xmlns:p14="http://schemas.microsoft.com/office/powerpoint/2010/main">
    <mc:Choice Requires="p14">
      <p:transition spd="slow" p14:dur="2000" advTm="28633"/>
    </mc:Choice>
    <mc:Fallback xmlns="">
      <p:transition spd="slow" advTm="28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What are Stressors? </a:t>
            </a:r>
            <a:endParaRPr lang="en-US" dirty="0"/>
          </a:p>
        </p:txBody>
      </p:sp>
      <p:sp>
        <p:nvSpPr>
          <p:cNvPr id="14" name="Content Placeholder 13">
            <a:extLst>
              <a:ext uri="{FF2B5EF4-FFF2-40B4-BE49-F238E27FC236}">
                <a16:creationId xmlns:a16="http://schemas.microsoft.com/office/drawing/2014/main" id="{33CA2BEC-00A1-4D8F-89BC-743E32FA0F6F}"/>
              </a:ext>
            </a:extLst>
          </p:cNvPr>
          <p:cNvSpPr>
            <a:spLocks noGrp="1"/>
          </p:cNvSpPr>
          <p:nvPr>
            <p:ph idx="1"/>
          </p:nvPr>
        </p:nvSpPr>
        <p:spPr/>
        <p:txBody>
          <a:bodyPr/>
          <a:lstStyle/>
          <a:p>
            <a:r>
              <a:rPr lang="en-US" dirty="0"/>
              <a:t>Stressors are the causes of stress – any environmental condition that places a physical or emotional demand on the person</a:t>
            </a:r>
          </a:p>
          <a:p>
            <a:r>
              <a:rPr lang="en-US" dirty="0"/>
              <a:t>Stressors can occur in all facets of our life – at home, at work, even on vacation </a:t>
            </a:r>
          </a:p>
          <a:p>
            <a:r>
              <a:rPr lang="en-US" dirty="0"/>
              <a:t>Identifying stressors in our lives will help us learn to cope with stress as it increases </a:t>
            </a:r>
          </a:p>
        </p:txBody>
      </p:sp>
      <p:sp>
        <p:nvSpPr>
          <p:cNvPr id="4" name="Content Placeholder 4"/>
          <p:cNvSpPr txBox="1">
            <a:spLocks/>
          </p:cNvSpPr>
          <p:nvPr/>
        </p:nvSpPr>
        <p:spPr>
          <a:xfrm>
            <a:off x="3505200" y="1066800"/>
            <a:ext cx="7010400" cy="5257800"/>
          </a:xfrm>
          <a:prstGeom prst="rect">
            <a:avLst/>
          </a:prstGeom>
        </p:spPr>
        <p:txBody>
          <a:bodyPr vert="horz" numCol="1">
            <a:normAutofit/>
          </a:bodyPr>
          <a:lstStyle/>
          <a:p>
            <a:pPr marL="365760" indent="-256032" eaLnBrk="1" fontAlgn="auto" hangingPunct="1">
              <a:lnSpc>
                <a:spcPct val="110000"/>
              </a:lnSpc>
              <a:spcBef>
                <a:spcPts val="2400"/>
              </a:spcBef>
              <a:spcAft>
                <a:spcPts val="0"/>
              </a:spcAft>
              <a:buClr>
                <a:schemeClr val="accent1"/>
              </a:buClr>
              <a:buSzPct val="68000"/>
              <a:buFont typeface="Wingdings 3"/>
              <a:buChar char=""/>
              <a:defRPr/>
            </a:pPr>
            <a:endParaRPr lang="en-US" sz="2800" dirty="0">
              <a:latin typeface="Arial" pitchFamily="34" charset="0"/>
              <a:cs typeface="Arial" pitchFamily="34" charset="0"/>
            </a:endParaRPr>
          </a:p>
        </p:txBody>
      </p:sp>
      <p:pic>
        <p:nvPicPr>
          <p:cNvPr id="7" name="Audio 6">
            <a:hlinkClick r:id="" action="ppaction://media"/>
            <a:extLst>
              <a:ext uri="{FF2B5EF4-FFF2-40B4-BE49-F238E27FC236}">
                <a16:creationId xmlns:a16="http://schemas.microsoft.com/office/drawing/2014/main" id="{4744015A-DF6E-D775-88D6-31C8B7DD193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0727696"/>
      </p:ext>
    </p:extLst>
  </p:cSld>
  <p:clrMapOvr>
    <a:masterClrMapping/>
  </p:clrMapOvr>
  <mc:AlternateContent xmlns:mc="http://schemas.openxmlformats.org/markup-compatibility/2006" xmlns:p14="http://schemas.microsoft.com/office/powerpoint/2010/main">
    <mc:Choice Requires="p14">
      <p:transition spd="slow" p14:dur="2000" advTm="28102"/>
    </mc:Choice>
    <mc:Fallback xmlns="">
      <p:transition spd="slow" advTm="28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Basic Causes of Stress At Home</a:t>
            </a:r>
            <a:endParaRPr lang="en-US" dirty="0"/>
          </a:p>
        </p:txBody>
      </p:sp>
      <p:sp>
        <p:nvSpPr>
          <p:cNvPr id="17" name="Content Placeholder 16">
            <a:extLst>
              <a:ext uri="{FF2B5EF4-FFF2-40B4-BE49-F238E27FC236}">
                <a16:creationId xmlns:a16="http://schemas.microsoft.com/office/drawing/2014/main" id="{895313F9-3CEB-4572-A26F-A7D451476DAA}"/>
              </a:ext>
            </a:extLst>
          </p:cNvPr>
          <p:cNvSpPr>
            <a:spLocks noGrp="1"/>
          </p:cNvSpPr>
          <p:nvPr>
            <p:ph idx="1"/>
          </p:nvPr>
        </p:nvSpPr>
        <p:spPr>
          <a:xfrm>
            <a:off x="3124200" y="1687484"/>
            <a:ext cx="8763000" cy="4738483"/>
          </a:xfrm>
        </p:spPr>
        <p:txBody>
          <a:bodyPr>
            <a:normAutofit lnSpcReduction="10000"/>
          </a:bodyPr>
          <a:lstStyle/>
          <a:p>
            <a:r>
              <a:rPr lang="en-US" dirty="0"/>
              <a:t>Injury or illness to any family member or pet</a:t>
            </a:r>
          </a:p>
          <a:p>
            <a:r>
              <a:rPr lang="en-US" dirty="0"/>
              <a:t>Separation or divorce from partner</a:t>
            </a:r>
          </a:p>
          <a:p>
            <a:r>
              <a:rPr lang="en-US" dirty="0"/>
              <a:t>Pregnancy or birth of new baby </a:t>
            </a:r>
          </a:p>
          <a:p>
            <a:r>
              <a:rPr lang="en-US" dirty="0"/>
              <a:t>Children’s behavior </a:t>
            </a:r>
          </a:p>
          <a:p>
            <a:r>
              <a:rPr lang="en-US" dirty="0"/>
              <a:t>Financial issues</a:t>
            </a:r>
          </a:p>
          <a:p>
            <a:r>
              <a:rPr lang="en-US" dirty="0"/>
              <a:t>Disagreements with family or friends</a:t>
            </a:r>
          </a:p>
          <a:p>
            <a:r>
              <a:rPr lang="en-US" dirty="0"/>
              <a:t>Time management of household duties</a:t>
            </a:r>
          </a:p>
          <a:p>
            <a:r>
              <a:rPr lang="en-US" dirty="0"/>
              <a:t>Finding balance between work and personal life</a:t>
            </a:r>
          </a:p>
          <a:p>
            <a:endParaRPr lang="en-US" dirty="0"/>
          </a:p>
        </p:txBody>
      </p:sp>
      <p:pic>
        <p:nvPicPr>
          <p:cNvPr id="9" name="Audio 8">
            <a:hlinkClick r:id="" action="ppaction://media"/>
            <a:extLst>
              <a:ext uri="{FF2B5EF4-FFF2-40B4-BE49-F238E27FC236}">
                <a16:creationId xmlns:a16="http://schemas.microsoft.com/office/drawing/2014/main" id="{2CE0AA98-6710-8CA2-FC45-F4CDC40999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50486602"/>
      </p:ext>
    </p:extLst>
  </p:cSld>
  <p:clrMapOvr>
    <a:masterClrMapping/>
  </p:clrMapOvr>
  <mc:AlternateContent xmlns:mc="http://schemas.openxmlformats.org/markup-compatibility/2006" xmlns:p14="http://schemas.microsoft.com/office/powerpoint/2010/main">
    <mc:Choice Requires="p14">
      <p:transition spd="slow" p14:dur="2000" advTm="37896"/>
    </mc:Choice>
    <mc:Fallback xmlns="">
      <p:transition spd="slow" advTm="37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Basic Causes of Stress At Work</a:t>
            </a:r>
            <a:endParaRPr lang="en-US" dirty="0"/>
          </a:p>
        </p:txBody>
      </p:sp>
      <p:sp>
        <p:nvSpPr>
          <p:cNvPr id="4" name="Content Placeholder 3">
            <a:extLst>
              <a:ext uri="{FF2B5EF4-FFF2-40B4-BE49-F238E27FC236}">
                <a16:creationId xmlns:a16="http://schemas.microsoft.com/office/drawing/2014/main" id="{B73FF312-192F-4F2A-8782-C83125F6D0CA}"/>
              </a:ext>
            </a:extLst>
          </p:cNvPr>
          <p:cNvSpPr>
            <a:spLocks noGrp="1"/>
          </p:cNvSpPr>
          <p:nvPr>
            <p:ph idx="1"/>
          </p:nvPr>
        </p:nvSpPr>
        <p:spPr/>
        <p:txBody>
          <a:bodyPr/>
          <a:lstStyle/>
          <a:p>
            <a:r>
              <a:rPr lang="en-US"/>
              <a:t>To meet the demands of your job</a:t>
            </a:r>
          </a:p>
          <a:p>
            <a:r>
              <a:rPr lang="en-US"/>
              <a:t>Relationship with your superiors, colleagues or staff </a:t>
            </a:r>
          </a:p>
          <a:p>
            <a:r>
              <a:rPr lang="en-US"/>
              <a:t>Staff training and delegation </a:t>
            </a:r>
          </a:p>
          <a:p>
            <a:r>
              <a:rPr lang="en-US"/>
              <a:t>Ability to meet deadlines</a:t>
            </a:r>
          </a:p>
          <a:p>
            <a:r>
              <a:rPr lang="en-US"/>
              <a:t>Produce meaningful work</a:t>
            </a:r>
          </a:p>
          <a:p>
            <a:r>
              <a:rPr lang="en-US"/>
              <a:t>Working overtime or on holidays </a:t>
            </a:r>
          </a:p>
          <a:p>
            <a:r>
              <a:rPr lang="en-US"/>
              <a:t>Finding balance between work and personal life</a:t>
            </a:r>
          </a:p>
          <a:p>
            <a:endParaRPr lang="en-US" dirty="0"/>
          </a:p>
        </p:txBody>
      </p:sp>
      <p:pic>
        <p:nvPicPr>
          <p:cNvPr id="8" name="Audio 7">
            <a:hlinkClick r:id="" action="ppaction://media"/>
            <a:extLst>
              <a:ext uri="{FF2B5EF4-FFF2-40B4-BE49-F238E27FC236}">
                <a16:creationId xmlns:a16="http://schemas.microsoft.com/office/drawing/2014/main" id="{9BC2C8B6-81EA-132A-3E7F-4F88F88F6D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14453237"/>
      </p:ext>
    </p:extLst>
  </p:cSld>
  <p:clrMapOvr>
    <a:masterClrMapping/>
  </p:clrMapOvr>
  <mc:AlternateContent xmlns:mc="http://schemas.openxmlformats.org/markup-compatibility/2006" xmlns:p14="http://schemas.microsoft.com/office/powerpoint/2010/main">
    <mc:Choice Requires="p14">
      <p:transition spd="slow" p14:dur="2000" advTm="45562"/>
    </mc:Choice>
    <mc:Fallback xmlns="">
      <p:transition spd="slow" advTm="45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a:t>Basic Causes of Stress Other Factors</a:t>
            </a:r>
            <a:endParaRPr lang="en-US" dirty="0"/>
          </a:p>
        </p:txBody>
      </p:sp>
      <p:sp>
        <p:nvSpPr>
          <p:cNvPr id="6" name="Content Placeholder 5">
            <a:extLst>
              <a:ext uri="{FF2B5EF4-FFF2-40B4-BE49-F238E27FC236}">
                <a16:creationId xmlns:a16="http://schemas.microsoft.com/office/drawing/2014/main" id="{FBBEA99B-FB1C-4B3F-94A6-5DF590210A96}"/>
              </a:ext>
            </a:extLst>
          </p:cNvPr>
          <p:cNvSpPr>
            <a:spLocks noGrp="1"/>
          </p:cNvSpPr>
          <p:nvPr>
            <p:ph idx="1"/>
          </p:nvPr>
        </p:nvSpPr>
        <p:spPr>
          <a:xfrm>
            <a:off x="3124200" y="1687484"/>
            <a:ext cx="8763000" cy="4822373"/>
          </a:xfrm>
        </p:spPr>
        <p:txBody>
          <a:bodyPr>
            <a:normAutofit lnSpcReduction="10000"/>
          </a:bodyPr>
          <a:lstStyle/>
          <a:p>
            <a:r>
              <a:rPr lang="en-US" dirty="0"/>
              <a:t>Fear of the future </a:t>
            </a:r>
          </a:p>
          <a:p>
            <a:r>
              <a:rPr lang="en-US" dirty="0"/>
              <a:t>Threats: physical, social, financial or bullying </a:t>
            </a:r>
          </a:p>
          <a:p>
            <a:r>
              <a:rPr lang="en-US" dirty="0"/>
              <a:t>Uncertainty </a:t>
            </a:r>
          </a:p>
          <a:p>
            <a:r>
              <a:rPr lang="en-US" dirty="0"/>
              <a:t>Lack of sleep </a:t>
            </a:r>
          </a:p>
          <a:p>
            <a:r>
              <a:rPr lang="en-US" dirty="0"/>
              <a:t>Being misunderstood </a:t>
            </a:r>
          </a:p>
          <a:p>
            <a:r>
              <a:rPr lang="en-US" dirty="0"/>
              <a:t>Setback to your position in society </a:t>
            </a:r>
          </a:p>
          <a:p>
            <a:r>
              <a:rPr lang="en-US" dirty="0"/>
              <a:t>Unhealthy behaviors </a:t>
            </a:r>
          </a:p>
          <a:p>
            <a:r>
              <a:rPr lang="en-US" dirty="0"/>
              <a:t>Connections with others </a:t>
            </a:r>
          </a:p>
          <a:p>
            <a:endParaRPr lang="en-US" dirty="0"/>
          </a:p>
        </p:txBody>
      </p:sp>
      <p:pic>
        <p:nvPicPr>
          <p:cNvPr id="5" name="Audio 4">
            <a:hlinkClick r:id="" action="ppaction://media"/>
            <a:extLst>
              <a:ext uri="{FF2B5EF4-FFF2-40B4-BE49-F238E27FC236}">
                <a16:creationId xmlns:a16="http://schemas.microsoft.com/office/drawing/2014/main" id="{5282A286-83F1-E991-2AE6-28E2AD83A2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42108753"/>
      </p:ext>
    </p:extLst>
  </p:cSld>
  <p:clrMapOvr>
    <a:masterClrMapping/>
  </p:clrMapOvr>
  <mc:AlternateContent xmlns:mc="http://schemas.openxmlformats.org/markup-compatibility/2006" xmlns:p14="http://schemas.microsoft.com/office/powerpoint/2010/main">
    <mc:Choice Requires="p14">
      <p:transition spd="slow" p14:dur="2000" advTm="40639"/>
    </mc:Choice>
    <mc:Fallback xmlns="">
      <p:transition spd="slow" advTm="40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BHS 2018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HS 2018 Theme" id="{99102009-44A7-44BE-97B4-C5A5C371810C}" vid="{7976F7E3-43E6-4F2D-BF6E-11EE665F20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BHS 2018 Theme</Template>
  <TotalTime>1749</TotalTime>
  <Words>3395</Words>
  <Application>Microsoft Office PowerPoint</Application>
  <PresentationFormat>Widescreen</PresentationFormat>
  <Paragraphs>408</Paragraphs>
  <Slides>49</Slides>
  <Notes>40</Notes>
  <HiddenSlides>0</HiddenSlides>
  <MMClips>48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Courier New</vt:lpstr>
      <vt:lpstr>Helvetica</vt:lpstr>
      <vt:lpstr>Wingdings 3</vt:lpstr>
      <vt:lpstr>BHS 2018 Theme</vt:lpstr>
      <vt:lpstr>PowerPoint Presentation</vt:lpstr>
      <vt:lpstr>State Employee Assistance Program</vt:lpstr>
      <vt:lpstr>Objectives</vt:lpstr>
      <vt:lpstr>De-Stressor to Remember</vt:lpstr>
      <vt:lpstr>What is Stress?</vt:lpstr>
      <vt:lpstr>What are Stressors? </vt:lpstr>
      <vt:lpstr>Basic Causes of Stress At Home</vt:lpstr>
      <vt:lpstr>Basic Causes of Stress At Work</vt:lpstr>
      <vt:lpstr>Basic Causes of Stress Other Factors</vt:lpstr>
      <vt:lpstr>Common Facts About Stress</vt:lpstr>
      <vt:lpstr>Common Facts About Stress</vt:lpstr>
      <vt:lpstr>The Impact of Stress on Health</vt:lpstr>
      <vt:lpstr>Why Manage Stress? </vt:lpstr>
      <vt:lpstr>Why Manage Stress? </vt:lpstr>
      <vt:lpstr>PowerPoint Presentation</vt:lpstr>
      <vt:lpstr>What are Stressors that You May be Facing? </vt:lpstr>
      <vt:lpstr>How do You Manage Your Stressors? </vt:lpstr>
      <vt:lpstr>Coping with Stress: Tip #1</vt:lpstr>
      <vt:lpstr>Coping with Stress: Tip #1</vt:lpstr>
      <vt:lpstr>Coping with Stress: Tip #1</vt:lpstr>
      <vt:lpstr>Coping with Stress: Tip #1</vt:lpstr>
      <vt:lpstr>Identifying What Worked</vt:lpstr>
      <vt:lpstr>De-Stressor to Remember</vt:lpstr>
      <vt:lpstr>Coping with Stress: Tip #2</vt:lpstr>
      <vt:lpstr>Coping with Stress: Tip #2 Healthy &amp; Unhealthy Ways</vt:lpstr>
      <vt:lpstr>Coping with Stress: Tip #2 Healthy &amp; Unhealthy Ways</vt:lpstr>
      <vt:lpstr>Coping with Stress: Tip #2</vt:lpstr>
      <vt:lpstr>AVOID | ALTER | ADAPT | ACCEPT</vt:lpstr>
      <vt:lpstr>The Four A’s of Stress Management</vt:lpstr>
      <vt:lpstr>Avoid Unnecessary Stress</vt:lpstr>
      <vt:lpstr>Avoid Unnecessary Stress</vt:lpstr>
      <vt:lpstr>Alter the Situation</vt:lpstr>
      <vt:lpstr>Adapt to the Stressor</vt:lpstr>
      <vt:lpstr>Accept the Things You Cannot Change</vt:lpstr>
      <vt:lpstr>Accept the Things You Cannot Change</vt:lpstr>
      <vt:lpstr>What is Motivation?</vt:lpstr>
      <vt:lpstr>Finding and Maintaining Your Motivation</vt:lpstr>
      <vt:lpstr>Your Motivation Comes From Within You</vt:lpstr>
      <vt:lpstr>Finding and Maintaining Your Motivation</vt:lpstr>
      <vt:lpstr>Finding and Maintaining Your Motivation</vt:lpstr>
      <vt:lpstr>PowerPoint Presentation</vt:lpstr>
      <vt:lpstr>Review of Your EAP Benefits</vt:lpstr>
      <vt:lpstr>State of Alabama: EAP Benefits</vt:lpstr>
      <vt:lpstr>Accessing the EAP</vt:lpstr>
      <vt:lpstr>Accessing the EAP</vt:lpstr>
      <vt:lpstr>PowerPoint Presentation</vt:lpstr>
      <vt:lpstr>More Information About Your EAP Benefit www.behavioralhealthsystems.com</vt:lpstr>
      <vt:lpstr>Introducing BHS MemberAccess Mobile App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Rodgers</dc:creator>
  <cp:lastModifiedBy>Debra Nickolson</cp:lastModifiedBy>
  <cp:revision>53</cp:revision>
  <cp:lastPrinted>2018-05-16T14:09:45Z</cp:lastPrinted>
  <dcterms:created xsi:type="dcterms:W3CDTF">2018-03-13T20:13:57Z</dcterms:created>
  <dcterms:modified xsi:type="dcterms:W3CDTF">2022-09-07T16:57:34Z</dcterms:modified>
</cp:coreProperties>
</file>